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tr-TR" dirty="0" smtClean="0"/>
              <a:t>STOK KONTROLÜ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tr-TR" sz="3200" b="1" dirty="0"/>
              <a:t>Doğru Operasyon şeklinin </a:t>
            </a:r>
            <a:r>
              <a:rPr lang="tr-TR" sz="3200" b="1" dirty="0" smtClean="0"/>
              <a:t>Seçimi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Ürün </a:t>
            </a:r>
            <a:r>
              <a:rPr lang="tr-TR" dirty="0" smtClean="0"/>
              <a:t>toplama, mal kabul, mal yerleştirme, besleme, yükleme-boşaltma gibi operasyonlarda hız, maliyet, araç gibi unsurların göz önünde bulundurularak doğru operasyon yöntemlerinin belirlenmesi ve iç akımlarının çıkartılması gerekir.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tr-TR" sz="3200" b="1" dirty="0"/>
              <a:t>Doğru Sayıda ve Nitelikte Eleman </a:t>
            </a:r>
            <a:r>
              <a:rPr lang="tr-TR" sz="3200" b="1" dirty="0" smtClean="0"/>
              <a:t>Seçilmesi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Depo </a:t>
            </a:r>
            <a:r>
              <a:rPr lang="tr-TR" dirty="0" smtClean="0"/>
              <a:t>içindeki operasyon sırasında yeterli sayı ve nitelikte elemanın bulunması önde gelen Şartlardan biridir. Yetersiz eleman sayısı, operasyonların aksamasına, niteliksiz elemanların çalıĢtırılması operasyonların kalitesizliğine yol açacaktır.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tr-TR" sz="3200" b="1" dirty="0"/>
              <a:t>Doğru Bilgi Teknolojilerinin </a:t>
            </a:r>
            <a:r>
              <a:rPr lang="tr-TR" sz="3200" b="1" dirty="0" smtClean="0"/>
              <a:t>Seçilmesi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Depo </a:t>
            </a:r>
            <a:r>
              <a:rPr lang="tr-TR" dirty="0" smtClean="0"/>
              <a:t>içindeki operasyonların doğru, zamanında ve hızlı bir biçimde yapılması için barkod sisteminin depo içindeki mal kabulünden çıkışına kadarki tüm aşamalarında, RF (Radyo Frekanslı) barkod okuyucularıyla okutularak sistemde takip edilmesi sağlanmalıdır.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r>
              <a:rPr lang="tr-TR" dirty="0" smtClean="0"/>
              <a:t>TEŞEKKÜRLER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/>
          <a:lstStyle/>
          <a:p>
            <a:r>
              <a:rPr lang="tr-TR" dirty="0" smtClean="0"/>
              <a:t>ÜRÜN DEPO TAKİBİ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3356992"/>
            <a:ext cx="8229600" cy="964704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              UZAKTAN EĞİTİM 2. HAFTA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200" b="1" dirty="0"/>
              <a:t>Deponun Düzenli </a:t>
            </a:r>
            <a:r>
              <a:rPr lang="tr-TR" sz="3200" b="1" dirty="0" smtClean="0"/>
              <a:t>Olması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Deponun </a:t>
            </a:r>
            <a:r>
              <a:rPr lang="tr-TR" dirty="0" smtClean="0"/>
              <a:t>düzenli olmasının avantajları vardır. Bunları Şöyle sıralayabiliriz:</a:t>
            </a:r>
          </a:p>
          <a:p>
            <a:endParaRPr lang="tr-TR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907704" y="3212976"/>
            <a:ext cx="5328592" cy="3024336"/>
            <a:chOff x="0" y="0"/>
            <a:chExt cx="3961" cy="300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" y="13"/>
              <a:ext cx="3931" cy="2972"/>
            </a:xfrm>
            <a:prstGeom prst="rect">
              <a:avLst/>
            </a:prstGeom>
            <a:noFill/>
          </p:spPr>
        </p:pic>
        <p:sp>
          <p:nvSpPr>
            <p:cNvPr id="2050" name="AutoShape 2"/>
            <p:cNvSpPr>
              <a:spLocks/>
            </p:cNvSpPr>
            <p:nvPr/>
          </p:nvSpPr>
          <p:spPr bwMode="auto">
            <a:xfrm>
              <a:off x="0" y="0"/>
              <a:ext cx="3961" cy="3001"/>
            </a:xfrm>
            <a:custGeom>
              <a:avLst/>
              <a:gdLst/>
              <a:ahLst/>
              <a:cxnLst>
                <a:cxn ang="0">
                  <a:pos x="3961" y="15"/>
                </a:cxn>
                <a:cxn ang="0">
                  <a:pos x="3947" y="15"/>
                </a:cxn>
                <a:cxn ang="0">
                  <a:pos x="3947" y="2986"/>
                </a:cxn>
                <a:cxn ang="0">
                  <a:pos x="14" y="2986"/>
                </a:cxn>
                <a:cxn ang="0">
                  <a:pos x="14" y="15"/>
                </a:cxn>
                <a:cxn ang="0">
                  <a:pos x="0" y="15"/>
                </a:cxn>
                <a:cxn ang="0">
                  <a:pos x="0" y="3001"/>
                </a:cxn>
                <a:cxn ang="0">
                  <a:pos x="14" y="3001"/>
                </a:cxn>
                <a:cxn ang="0">
                  <a:pos x="3947" y="3001"/>
                </a:cxn>
                <a:cxn ang="0">
                  <a:pos x="3961" y="3001"/>
                </a:cxn>
                <a:cxn ang="0">
                  <a:pos x="3961" y="15"/>
                </a:cxn>
                <a:cxn ang="0">
                  <a:pos x="3961" y="0"/>
                </a:cxn>
                <a:cxn ang="0">
                  <a:pos x="3947" y="0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14" y="14"/>
                </a:cxn>
                <a:cxn ang="0">
                  <a:pos x="3947" y="14"/>
                </a:cxn>
                <a:cxn ang="0">
                  <a:pos x="3961" y="14"/>
                </a:cxn>
                <a:cxn ang="0">
                  <a:pos x="3961" y="0"/>
                </a:cxn>
              </a:cxnLst>
              <a:rect l="0" t="0" r="r" b="b"/>
              <a:pathLst>
                <a:path w="3961" h="3001">
                  <a:moveTo>
                    <a:pt x="3961" y="15"/>
                  </a:moveTo>
                  <a:lnTo>
                    <a:pt x="3947" y="15"/>
                  </a:lnTo>
                  <a:lnTo>
                    <a:pt x="3947" y="2986"/>
                  </a:lnTo>
                  <a:lnTo>
                    <a:pt x="14" y="2986"/>
                  </a:lnTo>
                  <a:lnTo>
                    <a:pt x="14" y="15"/>
                  </a:lnTo>
                  <a:lnTo>
                    <a:pt x="0" y="15"/>
                  </a:lnTo>
                  <a:lnTo>
                    <a:pt x="0" y="3001"/>
                  </a:lnTo>
                  <a:lnTo>
                    <a:pt x="14" y="3001"/>
                  </a:lnTo>
                  <a:lnTo>
                    <a:pt x="3947" y="3001"/>
                  </a:lnTo>
                  <a:lnTo>
                    <a:pt x="3961" y="3001"/>
                  </a:lnTo>
                  <a:lnTo>
                    <a:pt x="3961" y="15"/>
                  </a:lnTo>
                  <a:close/>
                  <a:moveTo>
                    <a:pt x="3961" y="0"/>
                  </a:moveTo>
                  <a:lnTo>
                    <a:pt x="3947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3947" y="14"/>
                  </a:lnTo>
                  <a:lnTo>
                    <a:pt x="3961" y="14"/>
                  </a:lnTo>
                  <a:lnTo>
                    <a:pt x="396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5832648"/>
          </a:xfrm>
        </p:spPr>
        <p:txBody>
          <a:bodyPr>
            <a:normAutofit/>
          </a:bodyPr>
          <a:lstStyle/>
          <a:p>
            <a:pPr marL="342900" lvl="2" indent="-342900"/>
            <a:r>
              <a:rPr lang="tr-TR" dirty="0" smtClean="0"/>
              <a:t>Stok sayımının doğru ve hızlı yapılabilmesi</a:t>
            </a:r>
          </a:p>
          <a:p>
            <a:pPr marL="342900" lvl="2" indent="-342900"/>
            <a:r>
              <a:rPr lang="tr-TR" dirty="0" smtClean="0"/>
              <a:t>Hatasız mal kabul ve sevkiyat yapılması</a:t>
            </a:r>
          </a:p>
          <a:p>
            <a:pPr marL="342900" lvl="2" indent="-342900"/>
            <a:r>
              <a:rPr lang="tr-TR" dirty="0" smtClean="0"/>
              <a:t>Sipariş kontrollü sevkiyat yapılabilmesi</a:t>
            </a:r>
          </a:p>
          <a:p>
            <a:pPr marL="342900" lvl="2" indent="-342900"/>
            <a:r>
              <a:rPr lang="tr-TR" dirty="0" smtClean="0"/>
              <a:t>Seri no, lot, parti ve FIFO takibi yapılabilmesi</a:t>
            </a:r>
          </a:p>
          <a:p>
            <a:pPr marL="342900" lvl="2" indent="-342900"/>
            <a:r>
              <a:rPr lang="tr-TR" dirty="0" smtClean="0"/>
              <a:t>Adres takibi ile malın depo içindeki yerinin tespit edilebilmesi</a:t>
            </a:r>
          </a:p>
          <a:p>
            <a:pPr marL="342900" lvl="2" indent="-342900"/>
            <a:r>
              <a:rPr lang="tr-TR" dirty="0" smtClean="0"/>
              <a:t>Radyo frekanslı el terminalleri sayesinde bilgisayar ve evrak kullanmadan işlemlerin yapılabilmesi</a:t>
            </a:r>
          </a:p>
          <a:p>
            <a:pPr marL="342900" lvl="2" indent="-342900"/>
            <a:r>
              <a:rPr lang="tr-TR" dirty="0" smtClean="0"/>
              <a:t>Barkod ve el terminali ile depo hareketlerinin hızlı yapılabilmesi</a:t>
            </a:r>
          </a:p>
          <a:p>
            <a:pPr marL="342900" lvl="2" indent="-342900"/>
            <a:r>
              <a:rPr lang="tr-TR" dirty="0" smtClean="0"/>
              <a:t>Kazanılan hız sayesinde maliyetlerin düşürülmesi</a:t>
            </a:r>
          </a:p>
          <a:p>
            <a:pPr marL="342900" lvl="2" indent="-342900"/>
            <a:r>
              <a:rPr lang="tr-TR" dirty="0" smtClean="0"/>
              <a:t>Bu özelliklerin müşterinin isteğine uygun olarak </a:t>
            </a:r>
            <a:r>
              <a:rPr lang="tr-TR" dirty="0" smtClean="0"/>
              <a:t>düzenlenebilmesi</a:t>
            </a:r>
          </a:p>
          <a:p>
            <a:pPr marL="342900" lvl="2" indent="-342900"/>
            <a:r>
              <a:rPr lang="tr-TR" dirty="0" smtClean="0"/>
              <a:t>Anlık ve doğru olarak stokların bilinmesi, stok maliyetlerinin düzenlenmesinde kolaylık sağlaması</a:t>
            </a:r>
          </a:p>
          <a:p>
            <a:pPr marL="342900" lvl="2" indent="-342900"/>
            <a:r>
              <a:rPr lang="tr-TR" dirty="0" smtClean="0"/>
              <a:t>Anlık işlem ile iç verimliliğinin artırılabilmesi</a:t>
            </a:r>
          </a:p>
          <a:p>
            <a:pPr marL="342900" lvl="2" indent="-342900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29000"/>
          </a:xfrm>
        </p:spPr>
        <p:txBody>
          <a:bodyPr/>
          <a:lstStyle/>
          <a:p>
            <a:pPr marL="342900" lvl="1" indent="-342900">
              <a:buNone/>
            </a:pPr>
            <a:r>
              <a:rPr lang="tr-TR" b="1" dirty="0" smtClean="0"/>
              <a:t>     Depolama </a:t>
            </a:r>
            <a:r>
              <a:rPr lang="tr-TR" b="1" dirty="0" smtClean="0"/>
              <a:t>Hizmetleri</a:t>
            </a:r>
          </a:p>
          <a:p>
            <a:pPr>
              <a:buNone/>
            </a:pPr>
            <a:r>
              <a:rPr lang="tr-TR" dirty="0" smtClean="0"/>
              <a:t>    Lojistik </a:t>
            </a:r>
            <a:r>
              <a:rPr lang="tr-TR" dirty="0" smtClean="0"/>
              <a:t>sektöründe depo hizmetinin alınması veya sunulmasında dikkat edilecek belli başlı noktalar </a:t>
            </a:r>
            <a:r>
              <a:rPr lang="tr-TR" dirty="0" smtClean="0"/>
              <a:t>Şunlardır: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tr-TR" sz="3300" b="1" dirty="0"/>
              <a:t>Doğru Yer </a:t>
            </a:r>
            <a:r>
              <a:rPr lang="tr-TR" sz="3300" b="1" dirty="0" smtClean="0"/>
              <a:t>Seçimi</a:t>
            </a:r>
            <a:endParaRPr lang="tr-TR" sz="33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Depoların </a:t>
            </a:r>
            <a:r>
              <a:rPr lang="tr-TR" dirty="0" smtClean="0"/>
              <a:t>ulaşım açısından kolay erişebilir yerlerde olmasına dikkat edilmelidir. Özellikle TIR veya kamyon gibi yüksek tonajlı araçların giriş-çıkış yapacağı düşünülürse önemi daha kolay anlaşılır. Deponun bulunduğu yerdeki yol-altyapı ve Telekom alt yapısının düzgün olmasına dikkat edilmelidir.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Depoların</a:t>
            </a:r>
            <a:r>
              <a:rPr lang="tr-TR" dirty="0" smtClean="0"/>
              <a:t>, ürünün satıma sunulacağı yere yakın bulunması iç akımı açısından en rasyonel yerdir. Bunun faydaları ise </a:t>
            </a:r>
            <a:r>
              <a:rPr lang="tr-TR" dirty="0" smtClean="0"/>
              <a:t>Şöyledir:</a:t>
            </a: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tr-TR" dirty="0" smtClean="0"/>
              <a:t>    -</a:t>
            </a:r>
            <a:r>
              <a:rPr lang="tr-TR" sz="3200" dirty="0" smtClean="0"/>
              <a:t>Malların </a:t>
            </a:r>
            <a:r>
              <a:rPr lang="tr-TR" sz="3200" dirty="0" smtClean="0"/>
              <a:t>kısa mesafede depolara taşınması, kazaya uğrayarak devrilme ve dökülme olasılığını minimuma </a:t>
            </a:r>
            <a:r>
              <a:rPr lang="tr-TR" sz="3200" dirty="0" smtClean="0"/>
              <a:t>indirir.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3200" dirty="0" smtClean="0"/>
              <a:t>    -İstihdam </a:t>
            </a:r>
            <a:r>
              <a:rPr lang="tr-TR" sz="3200" dirty="0" smtClean="0"/>
              <a:t>edilmesi gereken personel sayısı azaldığından personel tasarrufu sağlanır.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tr-TR" sz="3300" b="1" dirty="0"/>
              <a:t>Doğru Raf Sistemleri ve İstif Makinelerinin </a:t>
            </a:r>
            <a:r>
              <a:rPr lang="tr-TR" sz="3300" b="1" dirty="0" smtClean="0"/>
              <a:t>Seçimi</a:t>
            </a:r>
            <a:endParaRPr lang="tr-TR" sz="33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Depolanacak </a:t>
            </a:r>
            <a:r>
              <a:rPr lang="tr-TR" dirty="0" smtClean="0"/>
              <a:t>mamullere uygun raf sisteminin olması, bunlara yük konulması sırasında uygun istif makinelerinin seçilmesi önemlidir. Özellikle depo içindeki hareket kabiliyetinin rahat olması, hızlı ve sorunsuz yükleme-boşaltma işlemlerinin yapılabilmesine dikkat edilmelidir.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  Depolarda </a:t>
            </a:r>
            <a:r>
              <a:rPr lang="tr-TR" dirty="0" smtClean="0"/>
              <a:t>kullanılan raflar, özellikle gıdalar için kullanılacak raflar, krom-nikel paslanmaz çelikten yapılmalıdır. Metalden yapılan ayarlanabilir raflar da tercih edilmektedir. Hava akımının sağlanabilmesi için rafların delikli olması sağlanmalıdır.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Depolarda </a:t>
            </a:r>
            <a:r>
              <a:rPr lang="tr-TR" dirty="0" smtClean="0"/>
              <a:t>rafların </a:t>
            </a:r>
            <a:r>
              <a:rPr lang="tr-TR" dirty="0" smtClean="0"/>
              <a:t>yerleştirilmesinde </a:t>
            </a:r>
            <a:r>
              <a:rPr lang="tr-TR" dirty="0" smtClean="0"/>
              <a:t>en iyi düzenleme biçimi; rafların duvarlardan uzakta olmasıdır. Bu durum malların rahatlıkla alınabilme ve yüklenebilme kolaylığını getirir. Stok devir işlemi </a:t>
            </a:r>
            <a:r>
              <a:rPr lang="tr-TR" dirty="0" smtClean="0"/>
              <a:t>kolaylaştırır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443</Words>
  <Application>Microsoft Office PowerPoint</Application>
  <PresentationFormat>Ekran Gösterisi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STOK KONTROLÜ</vt:lpstr>
      <vt:lpstr>ÜRÜN DEPO TAKİBİ</vt:lpstr>
      <vt:lpstr>Deponun Düzenli Olması</vt:lpstr>
      <vt:lpstr>Slayt 4</vt:lpstr>
      <vt:lpstr>Slayt 5</vt:lpstr>
      <vt:lpstr>Doğru Yer Seçimi</vt:lpstr>
      <vt:lpstr>Slayt 7</vt:lpstr>
      <vt:lpstr>Doğru Raf Sistemleri ve İstif Makinelerinin Seçimi</vt:lpstr>
      <vt:lpstr>Slayt 9</vt:lpstr>
      <vt:lpstr>Doğru Operasyon şeklinin Seçimi</vt:lpstr>
      <vt:lpstr>Doğru Sayıda ve Nitelikte Eleman Seçilmesi</vt:lpstr>
      <vt:lpstr>Doğru Bilgi Teknolojilerinin Seçilmesi</vt:lpstr>
      <vt:lpstr>TEŞEKKÜRLER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STOK KONTROLÜ</dc:title>
  <dc:creator>TEST</dc:creator>
  <cp:lastModifiedBy>TEST</cp:lastModifiedBy>
  <cp:revision>2</cp:revision>
  <dcterms:created xsi:type="dcterms:W3CDTF">2020-04-04T18:14:18Z</dcterms:created>
  <dcterms:modified xsi:type="dcterms:W3CDTF">2020-04-04T18:29:18Z</dcterms:modified>
</cp:coreProperties>
</file>