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4.04.2020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2420888"/>
            <a:ext cx="7772400" cy="1470025"/>
          </a:xfrm>
        </p:spPr>
        <p:txBody>
          <a:bodyPr/>
          <a:lstStyle/>
          <a:p>
            <a:r>
              <a:rPr lang="tr-TR" dirty="0" smtClean="0"/>
              <a:t>ÜRÜN ALIM VE SATIŞI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0"/>
            <a:r>
              <a:rPr lang="tr-TR" b="1" dirty="0" smtClean="0"/>
              <a:t>Hizmet İşletmelerinin </a:t>
            </a:r>
            <a:r>
              <a:rPr lang="tr-TR" b="1" dirty="0" smtClean="0"/>
              <a:t>Özellikleri</a:t>
            </a:r>
            <a:endParaRPr lang="tr-TR" dirty="0"/>
          </a:p>
        </p:txBody>
      </p:sp>
      <p:sp>
        <p:nvSpPr>
          <p:cNvPr id="3" name="2 İçerik Yer Tutucusu"/>
          <p:cNvSpPr>
            <a:spLocks noGrp="1"/>
          </p:cNvSpPr>
          <p:nvPr>
            <p:ph idx="1"/>
          </p:nvPr>
        </p:nvSpPr>
        <p:spPr>
          <a:xfrm>
            <a:off x="457200" y="2852936"/>
            <a:ext cx="8229600" cy="3273227"/>
          </a:xfrm>
        </p:spPr>
        <p:txBody>
          <a:bodyPr/>
          <a:lstStyle/>
          <a:p>
            <a:pPr>
              <a:buNone/>
            </a:pPr>
            <a:r>
              <a:rPr lang="tr-TR" dirty="0" smtClean="0"/>
              <a:t>    Hizmet </a:t>
            </a:r>
            <a:r>
              <a:rPr lang="tr-TR" dirty="0" smtClean="0"/>
              <a:t>işletmelerinin kendilerine özgü </a:t>
            </a:r>
            <a:r>
              <a:rPr lang="tr-TR" dirty="0" smtClean="0"/>
              <a:t>özellikleri vardır</a:t>
            </a:r>
            <a:r>
              <a:rPr lang="tr-TR" dirty="0" smtClean="0"/>
              <a:t>. Bu özelliklerden bazıları şunlardır: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340768"/>
            <a:ext cx="8229600" cy="4392487"/>
          </a:xfrm>
        </p:spPr>
        <p:txBody>
          <a:bodyPr>
            <a:normAutofit lnSpcReduction="10000"/>
          </a:bodyPr>
          <a:lstStyle/>
          <a:p>
            <a:pPr marL="342900" lvl="4" indent="-342900">
              <a:buFont typeface="Arial" pitchFamily="34" charset="0"/>
              <a:buChar char="•"/>
            </a:pPr>
            <a:r>
              <a:rPr lang="tr-TR" sz="2900" dirty="0" smtClean="0"/>
              <a:t>Hizmet üretimde satılacak ürünün envanteri yoktur.</a:t>
            </a:r>
          </a:p>
          <a:p>
            <a:pPr marL="342900" lvl="4" indent="-342900">
              <a:buFont typeface="Arial" pitchFamily="34" charset="0"/>
              <a:buChar char="•"/>
            </a:pPr>
            <a:r>
              <a:rPr lang="tr-TR" sz="2900" dirty="0" smtClean="0"/>
              <a:t>Başarı verilen hizmetin niteliğine göre belirlenir.</a:t>
            </a:r>
          </a:p>
          <a:p>
            <a:pPr marL="342900" lvl="4" indent="-342900">
              <a:buFont typeface="Arial" pitchFamily="34" charset="0"/>
              <a:buChar char="•"/>
            </a:pPr>
            <a:r>
              <a:rPr lang="tr-TR" sz="2900" dirty="0" smtClean="0"/>
              <a:t>İş gücü maliyeti en büyük etkinlik harcamasını oluşturur.</a:t>
            </a:r>
          </a:p>
          <a:p>
            <a:pPr marL="342900" lvl="4" indent="-342900">
              <a:buFont typeface="Arial" pitchFamily="34" charset="0"/>
              <a:buChar char="•"/>
            </a:pPr>
            <a:r>
              <a:rPr lang="tr-TR" sz="2900" dirty="0" smtClean="0"/>
              <a:t>Hizmet tekrarlama veya sürdürme özelliği taşır (bankacılık, sağlık, eğlence, kuaförlük gibi)</a:t>
            </a:r>
          </a:p>
          <a:p>
            <a:pPr marL="342900" lvl="4" indent="-342900">
              <a:buFont typeface="Arial" pitchFamily="34" charset="0"/>
              <a:buChar char="•"/>
            </a:pPr>
            <a:r>
              <a:rPr lang="tr-TR" sz="2900" dirty="0" smtClean="0"/>
              <a:t>Büyük	bir	çoğunluğu	sınırlı	bir	bölgeye	</a:t>
            </a:r>
            <a:r>
              <a:rPr lang="tr-TR" sz="2900" dirty="0" smtClean="0"/>
              <a:t>hizmet eden</a:t>
            </a:r>
            <a:r>
              <a:rPr lang="tr-TR" sz="2900" dirty="0" smtClean="0"/>
              <a:t>	küçük işletmelerdir.(kuaför, hastane, sinema, gibi)</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268760"/>
            <a:ext cx="8229600" cy="4525963"/>
          </a:xfrm>
        </p:spPr>
        <p:txBody>
          <a:bodyPr/>
          <a:lstStyle/>
          <a:p>
            <a:pPr>
              <a:buNone/>
            </a:pPr>
            <a:r>
              <a:rPr lang="tr-TR" dirty="0" smtClean="0"/>
              <a:t>    Mal </a:t>
            </a:r>
            <a:r>
              <a:rPr lang="tr-TR" dirty="0" smtClean="0"/>
              <a:t>üretimi yapan işletmeler, mamulleri önce üretilip sonra pazarlayabildikleri hâlde, hizmet işletmeleri hizmetleri önce pazarlayıp sonra üretmek zorundadır. İşletmelerde üretilip pazarlanamayan mamuller daha sonra alıcıları ortaya çıktığında pazarlanabilir ya da ürünler üretilirken pazarlaması yapılabilir. Fakat hizmetler üretildiğinde alıcıları hazır değilse ekonomik olarak kayıp olur.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a:bodyPr>
          <a:lstStyle/>
          <a:p>
            <a:pPr>
              <a:buNone/>
            </a:pPr>
            <a:r>
              <a:rPr lang="tr-TR" dirty="0" smtClean="0"/>
              <a:t>    Örneğin</a:t>
            </a:r>
            <a:r>
              <a:rPr lang="tr-TR" dirty="0" smtClean="0"/>
              <a:t>; bir banka şubesinde mevcut personelin belirli bir zamanda sunabileceği hizmeti alacak kadar müşteri yoksa ekonomik olarak bir kayıp söz konusudur. Bir başka zaman diliminde de mevcut personelin vereceğinden daha fazla hizmete talep varsa karşılanamaz. Hizmetlerin depolanamaması, alıcı ve satıcının birlikte olma zorunluluğu, içerik olarak soyut bir özellik taşıması, üretim ve pazarlanmasında özel durumların bulunması çeşitli sorunlara yol açar.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a:bodyPr>
          <a:lstStyle/>
          <a:p>
            <a:pPr>
              <a:buNone/>
            </a:pPr>
            <a:r>
              <a:rPr lang="tr-TR" dirty="0" smtClean="0"/>
              <a:t>    Hizmet </a:t>
            </a:r>
            <a:r>
              <a:rPr lang="tr-TR" dirty="0" smtClean="0"/>
              <a:t>işletmelerinin üretim ve sunumu (pazarlamasını) aynı anda gerçekleştirmek zorunda kalması, satışı yapılacak olan bir “mamul” den çok bir “aktivite” olması, başlıca bir sorundur. Hizmet işletmelerinin bazılarına normal olarak karşılayabileceklerinden daha fazla talepte bulunabilir. Bu durum da ister istemez kaliteli hizmet üretimini engelleyebilir. Örneğin bir doktorun gereğinden fazla hastaya bakması gibi.</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085184"/>
            <a:ext cx="8229600" cy="1143000"/>
          </a:xfrm>
        </p:spPr>
        <p:txBody>
          <a:bodyPr/>
          <a:lstStyle/>
          <a:p>
            <a:r>
              <a:rPr lang="tr-TR" dirty="0" smtClean="0"/>
              <a:t>TEŞEKKÜRLER </a:t>
            </a:r>
            <a:r>
              <a:rPr lang="tr-TR" dirty="0" smtClean="0">
                <a:sym typeface="Wingdings" pitchFamily="2" charset="2"/>
              </a:rPr>
              <a:t></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492896"/>
            <a:ext cx="8229600" cy="2295128"/>
          </a:xfrm>
        </p:spPr>
        <p:txBody>
          <a:bodyPr>
            <a:normAutofit fontScale="90000"/>
          </a:bodyPr>
          <a:lstStyle/>
          <a:p>
            <a:r>
              <a:rPr lang="tr-TR" dirty="0" smtClean="0"/>
              <a:t>ÜRÜN ALIMI</a:t>
            </a:r>
            <a:br>
              <a:rPr lang="tr-TR" dirty="0" smtClean="0"/>
            </a:br>
            <a:r>
              <a:rPr lang="tr-TR" dirty="0" smtClean="0"/>
              <a:t/>
            </a:r>
            <a:br>
              <a:rPr lang="tr-TR" dirty="0" smtClean="0"/>
            </a:br>
            <a:r>
              <a:rPr lang="tr-TR" dirty="0" smtClean="0"/>
              <a:t/>
            </a:r>
            <a:br>
              <a:rPr lang="tr-TR" dirty="0" smtClean="0"/>
            </a:br>
            <a:r>
              <a:rPr lang="tr-TR" sz="3100" dirty="0" smtClean="0"/>
              <a:t>UZAKTAN EĞİTİM 2. HAFTA</a:t>
            </a:r>
            <a:r>
              <a:rPr lang="tr-TR" dirty="0" smtClean="0"/>
              <a:t/>
            </a:r>
            <a:br>
              <a:rPr lang="tr-TR" dirty="0" smtClean="0"/>
            </a:br>
            <a:r>
              <a:rPr lang="tr-TR" dirty="0" smtClean="0"/>
              <a:t/>
            </a:r>
            <a:br>
              <a:rPr lang="tr-TR" dirty="0" smtClean="0"/>
            </a:b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4" algn="ctr" rtl="0">
              <a:spcBef>
                <a:spcPct val="0"/>
              </a:spcBef>
            </a:pPr>
            <a:r>
              <a:rPr lang="tr-TR" sz="3200" b="1" dirty="0"/>
              <a:t>Mal (Mamul) </a:t>
            </a:r>
            <a:r>
              <a:rPr lang="tr-TR" sz="3200" b="1" dirty="0" smtClean="0"/>
              <a:t>Üretimi</a:t>
            </a:r>
            <a:endParaRPr lang="tr-TR" sz="3200" dirty="0"/>
          </a:p>
        </p:txBody>
      </p:sp>
      <p:sp>
        <p:nvSpPr>
          <p:cNvPr id="3" name="2 İçerik Yer Tutucusu"/>
          <p:cNvSpPr>
            <a:spLocks noGrp="1"/>
          </p:cNvSpPr>
          <p:nvPr>
            <p:ph idx="1"/>
          </p:nvPr>
        </p:nvSpPr>
        <p:spPr/>
        <p:txBody>
          <a:bodyPr/>
          <a:lstStyle/>
          <a:p>
            <a:pPr>
              <a:buNone/>
            </a:pPr>
            <a:r>
              <a:rPr lang="tr-TR" dirty="0" smtClean="0"/>
              <a:t>    Mal </a:t>
            </a:r>
            <a:r>
              <a:rPr lang="tr-TR" dirty="0" smtClean="0"/>
              <a:t>üretimi, tüketim gereksinimini karşılamak amacıyla üretilen malların tümünü ifade eder. Belirli bir gereksinimi duyurma özelliği bulunan sahip olduğu değerle değişime konu olan her somut şeyin imal edilmesi mal üretiminin kapsamına girer. Mallar çeşitli şekil ve özellikte olabilir. Malların üretim şekilleri ve mal üretim etkinlikleri farklılıklar gösterir.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Sipariş </a:t>
            </a:r>
            <a:r>
              <a:rPr lang="tr-TR" b="1" dirty="0" smtClean="0"/>
              <a:t>üretimi</a:t>
            </a:r>
            <a:endParaRPr lang="tr-TR" dirty="0"/>
          </a:p>
        </p:txBody>
      </p:sp>
      <p:sp>
        <p:nvSpPr>
          <p:cNvPr id="3" name="2 İçerik Yer Tutucusu"/>
          <p:cNvSpPr>
            <a:spLocks noGrp="1"/>
          </p:cNvSpPr>
          <p:nvPr>
            <p:ph idx="1"/>
          </p:nvPr>
        </p:nvSpPr>
        <p:spPr/>
        <p:txBody>
          <a:bodyPr/>
          <a:lstStyle/>
          <a:p>
            <a:pPr marL="342900" lvl="5" indent="-342900">
              <a:buNone/>
            </a:pPr>
            <a:r>
              <a:rPr lang="tr-TR" dirty="0" smtClean="0"/>
              <a:t>      </a:t>
            </a:r>
            <a:r>
              <a:rPr lang="tr-TR" sz="3000" dirty="0" smtClean="0"/>
              <a:t>Bu </a:t>
            </a:r>
            <a:r>
              <a:rPr lang="tr-TR" sz="3000" dirty="0" smtClean="0"/>
              <a:t>üretim sürecinde müşterinin talebi üzerine üretim etkinliğine geçilir. Sipariş hacmine göre üretim miktarı değişir. Sipariş üzerinde yapılan üretimde stok yapmak amacı ile üretim yapılmaz. Bu üretim türünde belirli sayıdaki mamul bir kez üretilebileceği gibi belirsiz ya da belirli aralıklarla da üretilebilir. Ancak bazen de belirli zaman dilimi içinde tek bir mamul üretilir ve üretim işlemi bir daha tekrarlanmaz.</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052736"/>
            <a:ext cx="8229600" cy="4525963"/>
          </a:xfrm>
        </p:spPr>
        <p:txBody>
          <a:bodyPr/>
          <a:lstStyle/>
          <a:p>
            <a:pPr>
              <a:buNone/>
            </a:pPr>
            <a:r>
              <a:rPr lang="tr-TR" dirty="0" smtClean="0"/>
              <a:t>    Sipariş </a:t>
            </a:r>
            <a:r>
              <a:rPr lang="tr-TR" dirty="0" smtClean="0"/>
              <a:t>üretiminde mallar kaliteli olmakla beraber, üretimin külfet  ve maliyeti yüksektir. Bu nedenle zorunlu hâller dışında yapılmayan bir üretim çeşididir. Tekstilde fason üretim yapan işletmeler küçük ayakkabı imalathaneleri, tamir atölyeleri, modaya uygun giyecekleri diken firmalar, bina, inşaat, uçak ve gemi üretimiyle uğraşan şirketlerinin üretimleri bu gruba girmektedir.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Seri üretim (kitle hâlinde üretim</a:t>
            </a:r>
            <a:r>
              <a:rPr lang="tr-TR" b="1" dirty="0" smtClean="0"/>
              <a:t>)</a:t>
            </a:r>
            <a:endParaRPr lang="tr-TR" dirty="0"/>
          </a:p>
        </p:txBody>
      </p:sp>
      <p:sp>
        <p:nvSpPr>
          <p:cNvPr id="3" name="2 İçerik Yer Tutucusu"/>
          <p:cNvSpPr>
            <a:spLocks noGrp="1"/>
          </p:cNvSpPr>
          <p:nvPr>
            <p:ph idx="1"/>
          </p:nvPr>
        </p:nvSpPr>
        <p:spPr/>
        <p:txBody>
          <a:bodyPr/>
          <a:lstStyle/>
          <a:p>
            <a:pPr>
              <a:buNone/>
            </a:pPr>
            <a:r>
              <a:rPr lang="tr-TR" dirty="0" smtClean="0"/>
              <a:t>    Seri </a:t>
            </a:r>
            <a:r>
              <a:rPr lang="tr-TR" dirty="0" smtClean="0"/>
              <a:t>üretimde işletmeler, piyasa talebini karşılamak için çok miktarda üretim yapar. Makineleşmeye bağlı olarak ortaya çıkan bu üretim şeklinde bir zaman dilimi içinde çok sayıda ama belirli seriyi dolduracak kadar mamulün üretilmesi söz konusudur. Bu üretimle piyasanın talep edeceği malları üretmek için seri imalat plan ve teknikleri benimsenmiş ve geliştirilmiştir.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80728"/>
            <a:ext cx="8229600" cy="4525963"/>
          </a:xfrm>
        </p:spPr>
        <p:txBody>
          <a:bodyPr>
            <a:normAutofit lnSpcReduction="10000"/>
          </a:bodyPr>
          <a:lstStyle/>
          <a:p>
            <a:pPr>
              <a:buNone/>
            </a:pPr>
            <a:r>
              <a:rPr lang="tr-TR" dirty="0" smtClean="0"/>
              <a:t>   Üretim </a:t>
            </a:r>
            <a:r>
              <a:rPr lang="tr-TR" dirty="0" smtClean="0"/>
              <a:t>süreci; büyüklük, kalite, ölçü vb. bakımlardan birbirinin aynı olan sınırlı sayıda üretimi kapsar. İmalat sanayinde yaygın olan bu yöntemde, üretim kısa bir süre içinde yapılır ve seri bitince bir başka seriye geçilir.</a:t>
            </a:r>
          </a:p>
          <a:p>
            <a:pPr>
              <a:buNone/>
            </a:pPr>
            <a:endParaRPr lang="tr-TR" dirty="0" smtClean="0"/>
          </a:p>
          <a:p>
            <a:pPr>
              <a:buNone/>
            </a:pPr>
            <a:r>
              <a:rPr lang="tr-TR" dirty="0" smtClean="0"/>
              <a:t>    Seri </a:t>
            </a:r>
            <a:r>
              <a:rPr lang="tr-TR" dirty="0" smtClean="0"/>
              <a:t>hâlinde üretimin, üretilecek mamulün özelliğine ve maliyetine, işletmenin cinsine, piyasanın talep durumuna göre çeşitleri vardır.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4" algn="ctr" rtl="0">
              <a:spcBef>
                <a:spcPct val="0"/>
              </a:spcBef>
            </a:pPr>
            <a:r>
              <a:rPr lang="tr-TR" sz="3200" b="1" dirty="0"/>
              <a:t>Hizmet </a:t>
            </a:r>
            <a:r>
              <a:rPr lang="tr-TR" sz="3200" b="1" dirty="0" smtClean="0"/>
              <a:t>Üretimi</a:t>
            </a:r>
            <a:endParaRPr lang="tr-TR" sz="3200" dirty="0"/>
          </a:p>
        </p:txBody>
      </p:sp>
      <p:sp>
        <p:nvSpPr>
          <p:cNvPr id="3" name="2 İçerik Yer Tutucusu"/>
          <p:cNvSpPr>
            <a:spLocks noGrp="1"/>
          </p:cNvSpPr>
          <p:nvPr>
            <p:ph idx="1"/>
          </p:nvPr>
        </p:nvSpPr>
        <p:spPr>
          <a:xfrm>
            <a:off x="457200" y="1700808"/>
            <a:ext cx="8229600" cy="4425355"/>
          </a:xfrm>
        </p:spPr>
        <p:txBody>
          <a:bodyPr>
            <a:normAutofit lnSpcReduction="10000"/>
          </a:bodyPr>
          <a:lstStyle/>
          <a:p>
            <a:pPr>
              <a:buNone/>
            </a:pPr>
            <a:r>
              <a:rPr lang="tr-TR" dirty="0" smtClean="0"/>
              <a:t>    Sanayi </a:t>
            </a:r>
            <a:r>
              <a:rPr lang="tr-TR" dirty="0" smtClean="0"/>
              <a:t>işletmeleri, üretimde bulunmak için önce gerekli olan ham madde ve yardımcı maddeleri sağlar, daha sonra mamulün üretimine geçer. Üretim süresi de mamulün cinsine göre belirli bir zaman alır. Üretimin ardından kalite kontrolü yapılır ve ürün depolanır. Pazarlama etkinlikleri de mamul, fiyat, tanıtım ve dağıtım süresi içerisinde gerçekleşir.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904656"/>
          </a:xfrm>
        </p:spPr>
        <p:txBody>
          <a:bodyPr>
            <a:normAutofit fontScale="92500" lnSpcReduction="10000"/>
          </a:bodyPr>
          <a:lstStyle/>
          <a:p>
            <a:pPr>
              <a:buNone/>
            </a:pPr>
            <a:r>
              <a:rPr lang="tr-TR" dirty="0" smtClean="0"/>
              <a:t>    Üretimin </a:t>
            </a:r>
            <a:r>
              <a:rPr lang="tr-TR" dirty="0" smtClean="0"/>
              <a:t>çıktıları elle tutulup gözle görülen somut ürünler olduğundan pazarlama çalışmalarında verilecek hizmetlere karşı avantajlı bir durumdadır. Çeşitli ürünlerde olduğu gibi deneme üretimi yapılıp ücretsiz olarak potansiyel müşterilerin beğenisine sunulabilir. Bir mamulün üretim ve pazarlamasındaki bu etkinlikler birbirinden ayrı olarak yapılabilmektedir. Hizmet işletmelerinde ise üretim sistemi, hizmetin özelliğinden kaynaklanan bazı sınırlılıklar taşır. Çünkü hizmet ürünlerinde elle tutulup gözle görülebilecek somut bir ürün yoktur. Bu yüzden depolanamaz.</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684</Words>
  <Application>Microsoft Office PowerPoint</Application>
  <PresentationFormat>Ekran Gösterisi (4:3)</PresentationFormat>
  <Paragraphs>26</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ÜRÜN ALIM VE SATIŞI</vt:lpstr>
      <vt:lpstr>ÜRÜN ALIMI   UZAKTAN EĞİTİM 2. HAFTA  </vt:lpstr>
      <vt:lpstr>Mal (Mamul) Üretimi</vt:lpstr>
      <vt:lpstr>Sipariş üretimi</vt:lpstr>
      <vt:lpstr>Slayt 5</vt:lpstr>
      <vt:lpstr>Seri üretim (kitle hâlinde üretim)</vt:lpstr>
      <vt:lpstr>Slayt 7</vt:lpstr>
      <vt:lpstr>Hizmet Üretimi</vt:lpstr>
      <vt:lpstr>Slayt 9</vt:lpstr>
      <vt:lpstr>Hizmet İşletmelerinin Özellikleri</vt:lpstr>
      <vt:lpstr>Slayt 11</vt:lpstr>
      <vt:lpstr>Slayt 12</vt:lpstr>
      <vt:lpstr>Slayt 13</vt:lpstr>
      <vt:lpstr>Slayt 14</vt:lpstr>
      <vt:lpstr>TEŞEKKÜRLER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ÜRÜN ALIM VE SATIŞI</dc:title>
  <dc:creator>TEST</dc:creator>
  <cp:lastModifiedBy>TEST</cp:lastModifiedBy>
  <cp:revision>1</cp:revision>
  <dcterms:created xsi:type="dcterms:W3CDTF">2020-04-04T18:31:48Z</dcterms:created>
  <dcterms:modified xsi:type="dcterms:W3CDTF">2020-04-04T18:42:00Z</dcterms:modified>
</cp:coreProperties>
</file>