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4.04.2020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4.04.2020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4.04.2020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4.04.2020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4.04.2020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9F75050-0E15-4C5B-92B0-66D068882F1F}" type="datetimeFigureOut">
              <a:rPr lang="tr-TR" smtClean="0"/>
              <a:pPr/>
              <a:t>4.04.2020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4.04.2020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9F75050-0E15-4C5B-92B0-66D068882F1F}" type="datetimeFigureOut">
              <a:rPr lang="tr-TR" smtClean="0"/>
              <a:pPr/>
              <a:t>4.04.2020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4.04.2020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4.04.2020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4.04.2020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4.04.2020</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3568" y="2564904"/>
            <a:ext cx="7772400" cy="1470025"/>
          </a:xfrm>
        </p:spPr>
        <p:txBody>
          <a:bodyPr/>
          <a:lstStyle/>
          <a:p>
            <a:r>
              <a:rPr lang="tr-TR" dirty="0" smtClean="0"/>
              <a:t>ET VE ET ÜRÜNLERİNİN SATIŞI</a:t>
            </a:r>
            <a:endParaRPr lang="tr-T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lvl="1" algn="ctr" rtl="0">
              <a:spcBef>
                <a:spcPct val="0"/>
              </a:spcBef>
            </a:pPr>
            <a:r>
              <a:rPr lang="tr-TR" sz="3200" b="1" dirty="0"/>
              <a:t>Perakendecilikte Üretim </a:t>
            </a:r>
            <a:r>
              <a:rPr lang="tr-TR" sz="3200" b="1" dirty="0" smtClean="0"/>
              <a:t>Yönetimi</a:t>
            </a:r>
            <a:endParaRPr lang="tr-TR" sz="3200" dirty="0"/>
          </a:p>
        </p:txBody>
      </p:sp>
      <p:sp>
        <p:nvSpPr>
          <p:cNvPr id="3" name="2 İçerik Yer Tutucusu"/>
          <p:cNvSpPr>
            <a:spLocks noGrp="1"/>
          </p:cNvSpPr>
          <p:nvPr>
            <p:ph idx="1"/>
          </p:nvPr>
        </p:nvSpPr>
        <p:spPr/>
        <p:txBody>
          <a:bodyPr>
            <a:normAutofit fontScale="92500" lnSpcReduction="20000"/>
          </a:bodyPr>
          <a:lstStyle/>
          <a:p>
            <a:pPr>
              <a:buNone/>
            </a:pPr>
            <a:r>
              <a:rPr lang="tr-TR" dirty="0" smtClean="0"/>
              <a:t>    Perakendeci </a:t>
            </a:r>
            <a:r>
              <a:rPr lang="tr-TR" dirty="0" smtClean="0"/>
              <a:t>pazarın ihtiyaçları ile müşterilerin siparişlerine en uygun şekilde üretilecek ürünleri belirlemek, maliyetlerini ve kalitesini kontrol etmek zorundadır. Üretim Yönetiminin amacı müşteri isteklerinin en iyi şekilde karşılanabilmesi, üretim miktar ve zamanlarının en uygun şekilde ayarlanabilmesi, işletmenin işgücü kaynaklarından en etkin ve verimli şekilde yararlanılmasıdır. Stok düzeylerini olduğunca düşük tutmak ve stok devrini arttırmak da sistemin amaçlarındandır.</a:t>
            </a:r>
          </a:p>
          <a:p>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Üretim yönetiminin özellikleri şunlardır</a:t>
            </a:r>
            <a:r>
              <a:rPr lang="tr-TR" dirty="0" smtClean="0"/>
              <a:t>:</a:t>
            </a:r>
            <a:endParaRPr lang="tr-TR" dirty="0"/>
          </a:p>
        </p:txBody>
      </p:sp>
      <p:sp>
        <p:nvSpPr>
          <p:cNvPr id="3" name="2 İçerik Yer Tutucusu"/>
          <p:cNvSpPr>
            <a:spLocks noGrp="1"/>
          </p:cNvSpPr>
          <p:nvPr>
            <p:ph idx="1"/>
          </p:nvPr>
        </p:nvSpPr>
        <p:spPr>
          <a:xfrm>
            <a:off x="467544" y="1772816"/>
            <a:ext cx="8229600" cy="4853136"/>
          </a:xfrm>
        </p:spPr>
        <p:txBody>
          <a:bodyPr>
            <a:normAutofit/>
          </a:bodyPr>
          <a:lstStyle/>
          <a:p>
            <a:pPr marL="342900" lvl="2" indent="-342900"/>
            <a:r>
              <a:rPr lang="tr-TR" dirty="0" smtClean="0"/>
              <a:t>İstenilen sayıda üretim departmanı belirleme</a:t>
            </a:r>
          </a:p>
          <a:p>
            <a:pPr marL="342900" lvl="2" indent="-342900"/>
            <a:r>
              <a:rPr lang="tr-TR" dirty="0" smtClean="0"/>
              <a:t>Sınırsız sayıda iş merkezi, makine ve istasyon belirleme</a:t>
            </a:r>
          </a:p>
          <a:p>
            <a:pPr marL="342900" lvl="2" indent="-342900"/>
            <a:r>
              <a:rPr lang="tr-TR" dirty="0" smtClean="0"/>
              <a:t>Üretimdeki gelişmeleri takip etme</a:t>
            </a:r>
          </a:p>
          <a:p>
            <a:pPr marL="342900" lvl="2" indent="-342900"/>
            <a:r>
              <a:rPr lang="tr-TR" dirty="0" smtClean="0"/>
              <a:t>Değişik ürün tiplerini belirleme</a:t>
            </a:r>
          </a:p>
          <a:p>
            <a:pPr marL="342900" lvl="2" indent="-342900"/>
            <a:r>
              <a:rPr lang="tr-TR" dirty="0" smtClean="0"/>
              <a:t>Satış siparişlerinden üretilecek olanları üretim talepleri hâline dönüştürme</a:t>
            </a:r>
          </a:p>
          <a:p>
            <a:pPr marL="342900" lvl="2" indent="-342900"/>
            <a:r>
              <a:rPr lang="tr-TR" dirty="0" smtClean="0"/>
              <a:t>Üretim talebinde yalnızca o üretime özgü olarak ürün tipini belirleyebilme</a:t>
            </a:r>
          </a:p>
          <a:p>
            <a:pPr marL="342900" lvl="2" indent="-342900"/>
            <a:r>
              <a:rPr lang="tr-TR" dirty="0" smtClean="0"/>
              <a:t>Çok </a:t>
            </a:r>
            <a:r>
              <a:rPr lang="tr-TR" dirty="0" smtClean="0"/>
              <a:t>safhalı üretimlerde, safhalara ait iş emirleri için üretim sıralamasını belirleme (Sıralı-</a:t>
            </a:r>
            <a:r>
              <a:rPr lang="tr-TR" dirty="0" err="1" smtClean="0"/>
              <a:t>Sequantial</a:t>
            </a:r>
            <a:r>
              <a:rPr lang="tr-TR" dirty="0" smtClean="0"/>
              <a:t>, Paralel, </a:t>
            </a:r>
            <a:r>
              <a:rPr lang="tr-TR" dirty="0" err="1" smtClean="0"/>
              <a:t>Overlap</a:t>
            </a:r>
            <a:r>
              <a:rPr lang="tr-TR" dirty="0" smtClean="0"/>
              <a:t>)</a:t>
            </a:r>
          </a:p>
          <a:p>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908720"/>
            <a:ext cx="8229600" cy="5217443"/>
          </a:xfrm>
        </p:spPr>
        <p:txBody>
          <a:bodyPr>
            <a:normAutofit lnSpcReduction="10000"/>
          </a:bodyPr>
          <a:lstStyle/>
          <a:p>
            <a:r>
              <a:rPr lang="tr-TR" sz="2800" dirty="0" smtClean="0"/>
              <a:t>Devam eden iş emirleri ve üretim taleplerinden kapasite hesaplaması yaparak kapasite kullanımını görüp planlama ve </a:t>
            </a:r>
            <a:r>
              <a:rPr lang="tr-TR" sz="2800" dirty="0" smtClean="0"/>
              <a:t>kaydırma yapabilme</a:t>
            </a:r>
          </a:p>
          <a:p>
            <a:pPr marL="342900" lvl="2" indent="-342900"/>
            <a:r>
              <a:rPr lang="tr-TR" sz="2800" dirty="0" smtClean="0"/>
              <a:t>Üretim sırasında sarfları değiştirebilme ve yeni malzeme sarfı belirleyebilme</a:t>
            </a:r>
          </a:p>
          <a:p>
            <a:pPr marL="342900" lvl="2" indent="-342900"/>
            <a:r>
              <a:rPr lang="tr-TR" sz="2800" dirty="0" smtClean="0"/>
              <a:t>Fason üretimlerin istenirse iş merkezleri bazında takibini yapma</a:t>
            </a:r>
          </a:p>
          <a:p>
            <a:pPr marL="342900" lvl="2" indent="-342900"/>
            <a:r>
              <a:rPr lang="tr-TR" sz="2800" dirty="0" smtClean="0"/>
              <a:t>Fason üretimden gelen faturaları maliyetlere yansıtma</a:t>
            </a:r>
          </a:p>
          <a:p>
            <a:pPr marL="342900" lvl="2" indent="-342900"/>
            <a:r>
              <a:rPr lang="tr-TR" sz="2800" dirty="0" smtClean="0"/>
              <a:t>Fason işleri </a:t>
            </a:r>
            <a:r>
              <a:rPr lang="tr-TR" sz="2800" dirty="0" err="1" smtClean="0"/>
              <a:t>maliyetlendirme</a:t>
            </a:r>
            <a:endParaRPr lang="tr-TR" sz="2800" dirty="0" smtClean="0"/>
          </a:p>
          <a:p>
            <a:pPr marL="342900" lvl="2" indent="-342900"/>
            <a:r>
              <a:rPr lang="tr-TR" sz="2800" dirty="0" smtClean="0"/>
              <a:t>Yerel para ve raporlama dövizi bazında maliyet hesaplamaları</a:t>
            </a:r>
          </a:p>
          <a:p>
            <a:endParaRPr lang="tr-T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95536" y="4941168"/>
            <a:ext cx="8229600" cy="1143000"/>
          </a:xfrm>
        </p:spPr>
        <p:txBody>
          <a:bodyPr/>
          <a:lstStyle/>
          <a:p>
            <a:r>
              <a:rPr lang="tr-TR" dirty="0" smtClean="0"/>
              <a:t>TEŞEKKÜRLER : ) </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1772816"/>
            <a:ext cx="8229600" cy="2578298"/>
          </a:xfrm>
        </p:spPr>
        <p:txBody>
          <a:bodyPr/>
          <a:lstStyle/>
          <a:p>
            <a:r>
              <a:rPr lang="tr-TR" dirty="0" smtClean="0"/>
              <a:t>ÜRÜN SATIŞI</a:t>
            </a:r>
            <a:br>
              <a:rPr lang="tr-TR" dirty="0" smtClean="0"/>
            </a:br>
            <a:r>
              <a:rPr lang="tr-TR" dirty="0" smtClean="0"/>
              <a:t/>
            </a:r>
            <a:br>
              <a:rPr lang="tr-TR" dirty="0" smtClean="0"/>
            </a:br>
            <a:r>
              <a:rPr lang="tr-TR" sz="2800" dirty="0" smtClean="0"/>
              <a:t>UZAKTAN EĞİTİM 2. HAFTA</a:t>
            </a:r>
            <a:endParaRPr lang="tr-TR" sz="2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lvl="2" algn="ctr" rtl="0">
              <a:spcBef>
                <a:spcPct val="0"/>
              </a:spcBef>
            </a:pPr>
            <a:r>
              <a:rPr lang="tr-TR" sz="3200" b="1" dirty="0" smtClean="0"/>
              <a:t>Fiyatlandırma</a:t>
            </a:r>
            <a:endParaRPr lang="tr-TR" sz="3200" dirty="0"/>
          </a:p>
        </p:txBody>
      </p:sp>
      <p:sp>
        <p:nvSpPr>
          <p:cNvPr id="3" name="2 İçerik Yer Tutucusu"/>
          <p:cNvSpPr>
            <a:spLocks noGrp="1"/>
          </p:cNvSpPr>
          <p:nvPr>
            <p:ph idx="1"/>
          </p:nvPr>
        </p:nvSpPr>
        <p:spPr>
          <a:xfrm>
            <a:off x="457200" y="2708920"/>
            <a:ext cx="8229600" cy="3417243"/>
          </a:xfrm>
        </p:spPr>
        <p:txBody>
          <a:bodyPr/>
          <a:lstStyle/>
          <a:p>
            <a:pPr>
              <a:buNone/>
            </a:pPr>
            <a:r>
              <a:rPr lang="tr-TR" dirty="0" smtClean="0"/>
              <a:t>    Fiyatlandırma </a:t>
            </a:r>
            <a:r>
              <a:rPr lang="tr-TR" dirty="0" smtClean="0"/>
              <a:t>perakendecilik sisteminin en önemli konularından birisidir. Perakendeci fiyat belirlerken şu konulara dikkat eder.</a:t>
            </a:r>
          </a:p>
          <a:p>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980728"/>
            <a:ext cx="8229600" cy="5145435"/>
          </a:xfrm>
        </p:spPr>
        <p:txBody>
          <a:bodyPr/>
          <a:lstStyle/>
          <a:p>
            <a:pPr marL="342900" lvl="3" indent="-342900">
              <a:buFont typeface="Arial" pitchFamily="34" charset="0"/>
              <a:buChar char="•"/>
            </a:pPr>
            <a:r>
              <a:rPr lang="tr-TR" sz="2800" dirty="0" smtClean="0"/>
              <a:t>Fiyat listelerini tanımlama</a:t>
            </a:r>
          </a:p>
          <a:p>
            <a:pPr marL="342900" lvl="3" indent="-342900">
              <a:buFont typeface="Arial" pitchFamily="34" charset="0"/>
              <a:buChar char="•"/>
            </a:pPr>
            <a:r>
              <a:rPr lang="tr-TR" sz="2800" dirty="0" smtClean="0"/>
              <a:t>Fiyat listelerinde geçerli tarih aralığını belirleme</a:t>
            </a:r>
          </a:p>
          <a:p>
            <a:pPr marL="342900" lvl="3" indent="-342900">
              <a:buFont typeface="Arial" pitchFamily="34" charset="0"/>
              <a:buChar char="•"/>
            </a:pPr>
            <a:r>
              <a:rPr lang="tr-TR" sz="2800" dirty="0" smtClean="0"/>
              <a:t>Her fiyat listesinde değişik fiyat grupları tanımlama</a:t>
            </a:r>
          </a:p>
          <a:p>
            <a:pPr marL="342900" lvl="3" indent="-342900">
              <a:buFont typeface="Arial" pitchFamily="34" charset="0"/>
              <a:buChar char="•"/>
            </a:pPr>
            <a:r>
              <a:rPr lang="tr-TR" sz="2800" dirty="0" smtClean="0"/>
              <a:t>Gerekli mağazalar için istenilen döviz cinsinden fiyat tanımlama</a:t>
            </a:r>
          </a:p>
          <a:p>
            <a:r>
              <a:rPr lang="tr-TR" sz="2800" dirty="0" smtClean="0"/>
              <a:t>Mağaza, müşteri tipi (müşteri, personel, vb.), müşteri grubu (kartlı müşteriler, özel müşteriler, vb.) kapsamında fiyat </a:t>
            </a:r>
            <a:r>
              <a:rPr lang="tr-TR" sz="2800" dirty="0" smtClean="0"/>
              <a:t>belirleyebilme</a:t>
            </a:r>
          </a:p>
          <a:p>
            <a:pPr marL="342900" lvl="3" indent="-342900">
              <a:buFont typeface="Arial" pitchFamily="34" charset="0"/>
              <a:buChar char="•"/>
            </a:pPr>
            <a:r>
              <a:rPr lang="tr-TR" sz="2800" dirty="0" smtClean="0"/>
              <a:t>İndirimler, taksitlendirme, promosyonlar</a:t>
            </a:r>
          </a:p>
          <a:p>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a:buNone/>
            </a:pPr>
            <a:r>
              <a:rPr lang="tr-TR" dirty="0" smtClean="0"/>
              <a:t>    Son </a:t>
            </a:r>
            <a:r>
              <a:rPr lang="tr-TR" dirty="0" smtClean="0"/>
              <a:t>yıllarda gelişen perakendecilik, sayılamayacak kadar çok ve çeşitli fiyatlandırma, indirim ve taksitlendirme imkânları sunmaktadır. Perakendeci ürününü satarken kalitenin yanında yapacağı indirim oranları ve taksitlendirme şartlarını da belirleyerek müşterinin ilgisini çekmek durumundadır.</a:t>
            </a:r>
          </a:p>
          <a:p>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404664"/>
            <a:ext cx="8229600" cy="1143000"/>
          </a:xfrm>
        </p:spPr>
        <p:txBody>
          <a:bodyPr>
            <a:normAutofit fontScale="90000"/>
          </a:bodyPr>
          <a:lstStyle/>
          <a:p>
            <a:r>
              <a:rPr lang="tr-TR" sz="3100" dirty="0" smtClean="0"/>
              <a:t>Merkez şu konuları göz önünde bulundurarak indirim ve taksit uygulamalarını belirler:</a:t>
            </a:r>
            <a:r>
              <a:rPr lang="tr-TR" dirty="0" smtClean="0"/>
              <a:t/>
            </a:r>
            <a:br>
              <a:rPr lang="tr-TR" dirty="0" smtClean="0"/>
            </a:br>
            <a:endParaRPr lang="tr-TR" dirty="0"/>
          </a:p>
        </p:txBody>
      </p:sp>
      <p:sp>
        <p:nvSpPr>
          <p:cNvPr id="3" name="2 İçerik Yer Tutucusu"/>
          <p:cNvSpPr>
            <a:spLocks noGrp="1"/>
          </p:cNvSpPr>
          <p:nvPr>
            <p:ph idx="1"/>
          </p:nvPr>
        </p:nvSpPr>
        <p:spPr/>
        <p:txBody>
          <a:bodyPr/>
          <a:lstStyle/>
          <a:p>
            <a:pPr marL="342900" lvl="3" indent="-342900">
              <a:buFont typeface="Arial" pitchFamily="34" charset="0"/>
              <a:buChar char="•"/>
            </a:pPr>
            <a:r>
              <a:rPr lang="tr-TR" sz="2600" dirty="0" smtClean="0"/>
              <a:t>Ürün Kategorisi</a:t>
            </a:r>
          </a:p>
          <a:p>
            <a:pPr marL="342900" lvl="3" indent="-342900">
              <a:buFont typeface="Arial" pitchFamily="34" charset="0"/>
              <a:buChar char="•"/>
            </a:pPr>
            <a:r>
              <a:rPr lang="tr-TR" sz="2600" dirty="0" smtClean="0"/>
              <a:t>Ürün Grubu ve Ürünler</a:t>
            </a:r>
          </a:p>
          <a:p>
            <a:pPr marL="342900" lvl="3" indent="-342900">
              <a:buFont typeface="Arial" pitchFamily="34" charset="0"/>
              <a:buChar char="•"/>
            </a:pPr>
            <a:r>
              <a:rPr lang="tr-TR" sz="2600" dirty="0" smtClean="0"/>
              <a:t>Tedarikçi ve Satıcı</a:t>
            </a:r>
          </a:p>
          <a:p>
            <a:pPr marL="342900" lvl="3" indent="-342900">
              <a:buFont typeface="Arial" pitchFamily="34" charset="0"/>
              <a:buChar char="•"/>
            </a:pPr>
            <a:r>
              <a:rPr lang="tr-TR" sz="2600" dirty="0" smtClean="0"/>
              <a:t>Marka</a:t>
            </a:r>
          </a:p>
          <a:p>
            <a:r>
              <a:rPr lang="tr-TR" sz="2600" dirty="0" smtClean="0"/>
              <a:t>Ödeme Tipi (Nakit, Kredi Kartı, Kredi Kartı Puanı, Hediye Çeki, İade Çeki, Çek, Havale, </a:t>
            </a:r>
            <a:r>
              <a:rPr lang="tr-TR" sz="2600" dirty="0" err="1" smtClean="0"/>
              <a:t>Travel</a:t>
            </a:r>
            <a:r>
              <a:rPr lang="tr-TR" sz="2600" dirty="0" smtClean="0"/>
              <a:t> Çek, Senet gibi</a:t>
            </a:r>
            <a:r>
              <a:rPr lang="tr-TR" sz="2600" dirty="0" smtClean="0"/>
              <a:t>)</a:t>
            </a:r>
          </a:p>
          <a:p>
            <a:pPr marL="342900" lvl="3" indent="-342900">
              <a:buFont typeface="Arial" pitchFamily="34" charset="0"/>
              <a:buChar char="•"/>
            </a:pPr>
            <a:r>
              <a:rPr lang="tr-TR" sz="2600" dirty="0" smtClean="0"/>
              <a:t>Kredi Kartı Tipi (Kendi kartımız, diğer kredi kartları)</a:t>
            </a:r>
          </a:p>
          <a:p>
            <a:pPr marL="342900" lvl="3" indent="-342900">
              <a:buFont typeface="Arial" pitchFamily="34" charset="0"/>
              <a:buChar char="•"/>
            </a:pPr>
            <a:r>
              <a:rPr lang="tr-TR" sz="2600" dirty="0" smtClean="0"/>
              <a:t>Taksit Sayısı</a:t>
            </a:r>
          </a:p>
          <a:p>
            <a:pPr marL="342900" lvl="3" indent="-342900">
              <a:buFont typeface="Arial" pitchFamily="34" charset="0"/>
              <a:buChar char="•"/>
            </a:pPr>
            <a:r>
              <a:rPr lang="tr-TR" sz="2600" dirty="0" smtClean="0"/>
              <a:t>Vade</a:t>
            </a:r>
          </a:p>
          <a:p>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67544" y="1484784"/>
            <a:ext cx="8229600" cy="4525963"/>
          </a:xfrm>
        </p:spPr>
        <p:txBody>
          <a:bodyPr/>
          <a:lstStyle/>
          <a:p>
            <a:pPr>
              <a:buNone/>
            </a:pPr>
            <a:r>
              <a:rPr lang="tr-TR" dirty="0" smtClean="0"/>
              <a:t>    Promosyonlarda </a:t>
            </a:r>
            <a:r>
              <a:rPr lang="tr-TR" dirty="0" smtClean="0"/>
              <a:t>ise satış sırasında alınan belirli bir ürün sayısına, tutara veya markaya bağlı olarak başka bir ürünün hediye çekinin veya hediyenin verilmesi söz konusu olabilir. Bu veya benzeri promosyon uygulamaları da günümüzde çok sık olarak kullanılmaktadır. Perakendecilikte birçok promosyon uygulaması görülmektedir.</a:t>
            </a:r>
          </a:p>
          <a:p>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lvl="2" algn="ctr" rtl="0">
              <a:spcBef>
                <a:spcPct val="0"/>
              </a:spcBef>
            </a:pPr>
            <a:r>
              <a:rPr lang="tr-TR" sz="3200" b="1" dirty="0"/>
              <a:t>Mağaza Stoklarının </a:t>
            </a:r>
            <a:r>
              <a:rPr lang="tr-TR" sz="3200" b="1" dirty="0" smtClean="0"/>
              <a:t>Yönetimi</a:t>
            </a:r>
            <a:endParaRPr lang="tr-TR" sz="3200" dirty="0"/>
          </a:p>
        </p:txBody>
      </p:sp>
      <p:sp>
        <p:nvSpPr>
          <p:cNvPr id="3" name="2 İçerik Yer Tutucusu"/>
          <p:cNvSpPr>
            <a:spLocks noGrp="1"/>
          </p:cNvSpPr>
          <p:nvPr>
            <p:ph idx="1"/>
          </p:nvPr>
        </p:nvSpPr>
        <p:spPr>
          <a:xfrm>
            <a:off x="467544" y="1772816"/>
            <a:ext cx="8229600" cy="4525963"/>
          </a:xfrm>
        </p:spPr>
        <p:txBody>
          <a:bodyPr/>
          <a:lstStyle/>
          <a:p>
            <a:pPr>
              <a:buNone/>
            </a:pPr>
            <a:r>
              <a:rPr lang="tr-TR" dirty="0" smtClean="0"/>
              <a:t>    Perakendeciler </a:t>
            </a:r>
            <a:r>
              <a:rPr lang="tr-TR" dirty="0" smtClean="0"/>
              <a:t>özellikle de organize perakendeciler mağazalarda satılan tüm ürünlerin cinsini ve çeşitliliğini genel olarak merkezden belirlerler. Mağazalarda geçerli ürün gruplarına göre ürün stokları mağazalara dağıtılır. Mağazalara ana depolardan yapılan mal sevkiyatları merkez tarafından yapılıp, mağazalar tarafından onaylanır.</a:t>
            </a:r>
          </a:p>
          <a:p>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lvl="2" algn="ctr" rtl="0">
              <a:spcBef>
                <a:spcPct val="0"/>
              </a:spcBef>
            </a:pPr>
            <a:r>
              <a:rPr lang="tr-TR" sz="3200" b="1" dirty="0"/>
              <a:t>Satış Koşulları ve </a:t>
            </a:r>
            <a:r>
              <a:rPr lang="tr-TR" sz="3200" b="1" dirty="0" smtClean="0"/>
              <a:t>Promosyonlar</a:t>
            </a:r>
            <a:endParaRPr lang="tr-TR" sz="3200" dirty="0"/>
          </a:p>
        </p:txBody>
      </p:sp>
      <p:sp>
        <p:nvSpPr>
          <p:cNvPr id="3" name="2 İçerik Yer Tutucusu"/>
          <p:cNvSpPr>
            <a:spLocks noGrp="1"/>
          </p:cNvSpPr>
          <p:nvPr>
            <p:ph idx="1"/>
          </p:nvPr>
        </p:nvSpPr>
        <p:spPr>
          <a:xfrm>
            <a:off x="457200" y="2132856"/>
            <a:ext cx="8229600" cy="3993307"/>
          </a:xfrm>
        </p:spPr>
        <p:txBody>
          <a:bodyPr/>
          <a:lstStyle/>
          <a:p>
            <a:pPr>
              <a:buNone/>
            </a:pPr>
            <a:r>
              <a:rPr lang="tr-TR" dirty="0" smtClean="0"/>
              <a:t>    Mağazaların </a:t>
            </a:r>
            <a:r>
              <a:rPr lang="tr-TR" dirty="0" smtClean="0"/>
              <a:t>satış fiyatları, indirim seçenekleri, tahsilat seçenekleri ve promosyon uygulamaları merkez tarafından belirlenerek mağazalara iletilir. Perakendeci değişik mağazalarda değişik satış koşulları ve promosyonlar uygulayabilir.</a:t>
            </a:r>
          </a:p>
          <a:p>
            <a:endParaRPr lang="tr-TR" dirty="0"/>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TotalTime>
  <Words>488</Words>
  <Application>Microsoft Office PowerPoint</Application>
  <PresentationFormat>Ekran Gösterisi (4:3)</PresentationFormat>
  <Paragraphs>42</Paragraphs>
  <Slides>13</Slides>
  <Notes>0</Notes>
  <HiddenSlides>0</HiddenSlides>
  <MMClips>0</MMClips>
  <ScaleCrop>false</ScaleCrop>
  <HeadingPairs>
    <vt:vector size="4" baseType="variant">
      <vt:variant>
        <vt:lpstr>Tema</vt:lpstr>
      </vt:variant>
      <vt:variant>
        <vt:i4>1</vt:i4>
      </vt:variant>
      <vt:variant>
        <vt:lpstr>Slayt Başlıkları</vt:lpstr>
      </vt:variant>
      <vt:variant>
        <vt:i4>13</vt:i4>
      </vt:variant>
    </vt:vector>
  </HeadingPairs>
  <TitlesOfParts>
    <vt:vector size="14" baseType="lpstr">
      <vt:lpstr>Ofis Teması</vt:lpstr>
      <vt:lpstr>ET VE ET ÜRÜNLERİNİN SATIŞI</vt:lpstr>
      <vt:lpstr>ÜRÜN SATIŞI  UZAKTAN EĞİTİM 2. HAFTA</vt:lpstr>
      <vt:lpstr>Fiyatlandırma</vt:lpstr>
      <vt:lpstr>Slayt 4</vt:lpstr>
      <vt:lpstr>Slayt 5</vt:lpstr>
      <vt:lpstr>Merkez şu konuları göz önünde bulundurarak indirim ve taksit uygulamalarını belirler: </vt:lpstr>
      <vt:lpstr>Slayt 7</vt:lpstr>
      <vt:lpstr>Mağaza Stoklarının Yönetimi</vt:lpstr>
      <vt:lpstr>Satış Koşulları ve Promosyonlar</vt:lpstr>
      <vt:lpstr>Perakendecilikte Üretim Yönetimi</vt:lpstr>
      <vt:lpstr>Üretim yönetiminin özellikleri şunlardır:</vt:lpstr>
      <vt:lpstr>Slayt 12</vt:lpstr>
      <vt:lpstr>TEŞEKKÜRLER : )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 VE ET ÜRÜNLERİNİN SATIŞI</dc:title>
  <dc:creator>TEST</dc:creator>
  <cp:lastModifiedBy>TEST</cp:lastModifiedBy>
  <cp:revision>2</cp:revision>
  <dcterms:created xsi:type="dcterms:W3CDTF">2020-04-04T19:01:40Z</dcterms:created>
  <dcterms:modified xsi:type="dcterms:W3CDTF">2020-04-04T19:20:06Z</dcterms:modified>
</cp:coreProperties>
</file>