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4.04.2020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564904"/>
            <a:ext cx="7772400" cy="1470025"/>
          </a:xfrm>
        </p:spPr>
        <p:txBody>
          <a:bodyPr/>
          <a:lstStyle/>
          <a:p>
            <a:r>
              <a:rPr lang="tr-TR" dirty="0" smtClean="0"/>
              <a:t>BESLENME</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Kuru </a:t>
            </a:r>
            <a:r>
              <a:rPr lang="tr-TR" dirty="0" smtClean="0"/>
              <a:t>baklagillerin protein içeriklerinin yüksek olmasına rağmen protein kalitesi hayvansal protein kaynaklarına oranla düşüktür. Soya fasulyesi biyolojik değeri en yüksek kuru </a:t>
            </a:r>
            <a:r>
              <a:rPr lang="tr-TR" dirty="0" err="1" smtClean="0"/>
              <a:t>baklagil</a:t>
            </a:r>
            <a:r>
              <a:rPr lang="tr-TR" dirty="0" smtClean="0"/>
              <a:t> türüdür. Nohut ve mercimeğin  biyolojik değeri daha düşük olmasına karşın sindirimleri daha iyidir.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lnSpcReduction="10000"/>
          </a:bodyPr>
          <a:lstStyle/>
          <a:p>
            <a:pPr>
              <a:buNone/>
            </a:pPr>
            <a:r>
              <a:rPr lang="tr-TR" dirty="0" smtClean="0"/>
              <a:t>   Tahıllar </a:t>
            </a:r>
            <a:r>
              <a:rPr lang="tr-TR" dirty="0" smtClean="0"/>
              <a:t>ile karıştırılıp pişirilirse aminoasitler yönünden denge sağlanır. Kıyma ve yumurta katıldığında, kuru baklagillerden yapılan gıdalar zenginleştirilmiş olmaktadır. Az kapsadıkları veya kapsamadıkları aminoasitler bu şekilde temin edilmiş olmaktadır. Kuru baklagiller B grubu vitaminlerden zengin A ve C vitaminleri yönünden fakirdir. Bazı türlerinde E vitamini vardır. Yemeklik baklagiller kalsiyum, magnezyum, fosfor, demir, çinko bakımından zengindir.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t>
            </a:r>
            <a:br>
              <a:rPr lang="tr-TR" dirty="0" smtClean="0"/>
            </a:br>
            <a:r>
              <a:rPr lang="tr-TR" sz="3600" b="1" dirty="0" smtClean="0"/>
              <a:t>Yağlı Tohumlar (Kuru Yemişler) Tanımı, Bileşimi ve Beslenmedeki Önemi</a:t>
            </a:r>
            <a:r>
              <a:rPr lang="tr-TR" b="1" dirty="0" smtClean="0"/>
              <a:t/>
            </a:r>
            <a:br>
              <a:rPr lang="tr-TR" b="1" dirty="0" smtClean="0"/>
            </a:br>
            <a:endParaRPr lang="tr-TR" dirty="0"/>
          </a:p>
        </p:txBody>
      </p:sp>
      <p:sp>
        <p:nvSpPr>
          <p:cNvPr id="3" name="2 İçerik Yer Tutucusu"/>
          <p:cNvSpPr>
            <a:spLocks noGrp="1"/>
          </p:cNvSpPr>
          <p:nvPr>
            <p:ph idx="1"/>
          </p:nvPr>
        </p:nvSpPr>
        <p:spPr/>
        <p:txBody>
          <a:bodyPr/>
          <a:lstStyle/>
          <a:p>
            <a:pPr>
              <a:buNone/>
            </a:pPr>
            <a:endParaRPr lang="tr-TR" dirty="0" smtClean="0"/>
          </a:p>
          <a:p>
            <a:pPr>
              <a:buNone/>
            </a:pPr>
            <a:r>
              <a:rPr lang="tr-TR" dirty="0" smtClean="0"/>
              <a:t>    Ceviz</a:t>
            </a:r>
            <a:r>
              <a:rPr lang="tr-TR" dirty="0" smtClean="0"/>
              <a:t>, fındık, fıstık, susam, ayçiçeği, kabak çekirdeği gibi yiyecekler bu gruba girer. Bu yiyecekler yağ ve protein bakımından zengindir ve bazıları yağ elde etmek için kullanılır. Ceviz, fındık ve fıstık yemiş olarak yendiği gibi pasta, kurabiye ve tatlılarda da kullanılır.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4744"/>
            <a:ext cx="8229600" cy="5001419"/>
          </a:xfrm>
        </p:spPr>
        <p:txBody>
          <a:bodyPr>
            <a:normAutofit/>
          </a:bodyPr>
          <a:lstStyle/>
          <a:p>
            <a:pPr>
              <a:buNone/>
            </a:pPr>
            <a:r>
              <a:rPr lang="tr-TR" dirty="0" smtClean="0"/>
              <a:t>   Tahin </a:t>
            </a:r>
            <a:r>
              <a:rPr lang="tr-TR" dirty="0" smtClean="0"/>
              <a:t>susamın iyice ezilmesiyle elde edilir. Yağ içeriği fazla olduğundan dolayı enerji değeri yüksektir. Susam protein, kalsiyum, B vitaminlerinden zengin olduğu için tahin ve tahinden yapılan ürünlerin de besin değerleri yüksektir. Tahin-pekmez enerji ve  besin  değeri yüksek bir yiyecek olduğu için özellikle çocuklar ve çalışan kimseler için önerilir. Yağ içerikleri yüksek olmasına karşın bitkisel olduklarından kolesterol içermez.</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lstStyle/>
          <a:p>
            <a:pPr>
              <a:buNone/>
            </a:pPr>
            <a:r>
              <a:rPr lang="tr-TR" dirty="0" smtClean="0"/>
              <a:t>    Çok </a:t>
            </a:r>
            <a:r>
              <a:rPr lang="tr-TR" dirty="0" smtClean="0"/>
              <a:t>değerli olan bu tür besinler uygun koşullarda saklanmazlarsa bozulur. Bozulmayı önlemede en önemli nokta nem kontrolüdür. Yer fıstığı, fındık, ceviz gibi besinler nemli ve sıcak yerde saklandıklarında küflenir. Yağlı tohumlar, kalsiyum, magnezyum, çinko gibi mineral maddeler, B gurubu vitaminleri, E vitamini, </a:t>
            </a:r>
            <a:r>
              <a:rPr lang="tr-TR" dirty="0" err="1" smtClean="0"/>
              <a:t>omega</a:t>
            </a:r>
            <a:r>
              <a:rPr lang="tr-TR" dirty="0" smtClean="0"/>
              <a:t>–3 yağ asitleri ve protein yönünden zengindir.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lvl="2" algn="ctr" rtl="0">
              <a:spcBef>
                <a:spcPct val="0"/>
              </a:spcBef>
            </a:pPr>
            <a:r>
              <a:rPr lang="tr-TR" sz="3000" b="1" dirty="0"/>
              <a:t>Grup İçindeki Değişim Yiyecekleri, Ortalama Porsiyon Ölçüleri ve Günlük </a:t>
            </a:r>
            <a:r>
              <a:rPr lang="tr-TR" sz="3000" b="1" dirty="0" smtClean="0"/>
              <a:t>Gereksinim</a:t>
            </a:r>
            <a:endParaRPr lang="tr-TR" sz="3000" dirty="0"/>
          </a:p>
        </p:txBody>
      </p:sp>
      <p:sp>
        <p:nvSpPr>
          <p:cNvPr id="3" name="2 İçerik Yer Tutucusu"/>
          <p:cNvSpPr>
            <a:spLocks noGrp="1"/>
          </p:cNvSpPr>
          <p:nvPr>
            <p:ph idx="1"/>
          </p:nvPr>
        </p:nvSpPr>
        <p:spPr>
          <a:xfrm>
            <a:off x="467544" y="1772816"/>
            <a:ext cx="8229600" cy="4525963"/>
          </a:xfrm>
        </p:spPr>
        <p:txBody>
          <a:bodyPr>
            <a:normAutofit fontScale="92500" lnSpcReduction="20000"/>
          </a:bodyPr>
          <a:lstStyle/>
          <a:p>
            <a:pPr>
              <a:buNone/>
            </a:pPr>
            <a:r>
              <a:rPr lang="tr-TR" dirty="0" smtClean="0"/>
              <a:t>    Et</a:t>
            </a:r>
            <a:r>
              <a:rPr lang="tr-TR" dirty="0" smtClean="0"/>
              <a:t>, tavuk, balık, yumurta, kuru nohut, fasulye, mercimek ve bu besinlerden yapılan ürünlerdir. Bu gruptaki besinler protein, B vitaminleri ve demirden zengindir. Enerji de verir. Herhangi birinden ya da birkaçından her gün iki porsiyon yenilmelidir. İki porsiyon ayrı ya da birkaçının karışımından olabilir. Bir porsiyonunun etlerden ya da et-yumurta karışımından olması gerekir. Bu grup besinler, öğle ve akşam birinci yemeği oluşturur. Sabah bir yumurta yenirse yarım porsiyon alınmış demektir.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lnSpcReduction="10000"/>
          </a:bodyPr>
          <a:lstStyle/>
          <a:p>
            <a:pPr>
              <a:buNone/>
            </a:pPr>
            <a:r>
              <a:rPr lang="tr-TR" dirty="0" smtClean="0"/>
              <a:t>    Öğünlerden </a:t>
            </a:r>
            <a:r>
              <a:rPr lang="tr-TR" dirty="0" smtClean="0"/>
              <a:t>birinde kuru </a:t>
            </a:r>
            <a:r>
              <a:rPr lang="tr-TR" dirty="0" err="1" smtClean="0"/>
              <a:t>baklagil</a:t>
            </a:r>
            <a:r>
              <a:rPr lang="tr-TR" dirty="0" smtClean="0"/>
              <a:t>, birinde de etli sebze yemeği yeterlidir. Etin yerine balık veya tavuk da yenilebilir. Gençler, gebe ve emzikli kadınlar bu gruptan 3 porsiyon almalıdır. Et, yumurta ve kuru </a:t>
            </a:r>
            <a:r>
              <a:rPr lang="tr-TR" dirty="0" err="1" smtClean="0"/>
              <a:t>baklagil</a:t>
            </a:r>
            <a:r>
              <a:rPr lang="tr-TR" dirty="0" smtClean="0"/>
              <a:t> grubundaki yiyeceklerden yapılan yemekler öğünde birinci ya da esas yemek olur. Üç öğünde de bu yiyeceklerden bulundurulmalıdır. Örneğin sabah 1 yumurta (1/2 porsiyon), öğle balık (1 porsiyon), akşam etli taze sebze yemeği (1/2 porsiyon) yenirse toplam iki porsiyon alınmış olur.</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1043608" y="908719"/>
          <a:ext cx="7128792" cy="5040562"/>
        </p:xfrm>
        <a:graphic>
          <a:graphicData uri="http://schemas.openxmlformats.org/drawingml/2006/table">
            <a:tbl>
              <a:tblPr/>
              <a:tblGrid>
                <a:gridCol w="3563095"/>
                <a:gridCol w="3565697"/>
              </a:tblGrid>
              <a:tr h="516658">
                <a:tc>
                  <a:txBody>
                    <a:bodyPr/>
                    <a:lstStyle/>
                    <a:p>
                      <a:pPr marL="67945">
                        <a:spcBef>
                          <a:spcPts val="140"/>
                        </a:spcBef>
                        <a:spcAft>
                          <a:spcPts val="0"/>
                        </a:spcAft>
                      </a:pPr>
                      <a:r>
                        <a:rPr lang="tr-TR" sz="1400" dirty="0">
                          <a:latin typeface="Times New Roman"/>
                          <a:ea typeface="Times New Roman"/>
                          <a:cs typeface="Times New Roman"/>
                        </a:rPr>
                        <a:t>Etler, su ürünleri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Bef>
                          <a:spcPts val="140"/>
                        </a:spcBef>
                        <a:spcAft>
                          <a:spcPts val="0"/>
                        </a:spcAft>
                      </a:pPr>
                      <a:r>
                        <a:rPr lang="tr-TR" sz="1400">
                          <a:latin typeface="Times New Roman"/>
                          <a:ea typeface="Times New Roman"/>
                          <a:cs typeface="Times New Roman"/>
                        </a:rPr>
                        <a:t>Kemiksiz 90 g, kemikli 180 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658">
                <a:tc>
                  <a:txBody>
                    <a:bodyPr/>
                    <a:lstStyle/>
                    <a:p>
                      <a:pPr marL="67945">
                        <a:spcBef>
                          <a:spcPts val="140"/>
                        </a:spcBef>
                        <a:spcAft>
                          <a:spcPts val="0"/>
                        </a:spcAft>
                      </a:pPr>
                      <a:r>
                        <a:rPr lang="tr-TR" sz="1400">
                          <a:latin typeface="Times New Roman"/>
                          <a:ea typeface="Times New Roman"/>
                          <a:cs typeface="Times New Roman"/>
                        </a:rPr>
                        <a:t>Köfteler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Bef>
                          <a:spcPts val="140"/>
                        </a:spcBef>
                        <a:spcAft>
                          <a:spcPts val="0"/>
                        </a:spcAft>
                      </a:pPr>
                      <a:r>
                        <a:rPr lang="tr-TR" sz="1400">
                          <a:latin typeface="Times New Roman"/>
                          <a:ea typeface="Times New Roman"/>
                          <a:cs typeface="Times New Roman"/>
                        </a:rPr>
                        <a:t>60–70 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931">
                <a:tc>
                  <a:txBody>
                    <a:bodyPr/>
                    <a:lstStyle/>
                    <a:p>
                      <a:pPr marL="67945">
                        <a:spcBef>
                          <a:spcPts val="140"/>
                        </a:spcBef>
                        <a:spcAft>
                          <a:spcPts val="0"/>
                        </a:spcAft>
                      </a:pPr>
                      <a:r>
                        <a:rPr lang="tr-TR" sz="1400">
                          <a:latin typeface="Times New Roman"/>
                          <a:ea typeface="Times New Roman"/>
                          <a:cs typeface="Times New Roman"/>
                        </a:rPr>
                        <a:t>Etli yemeklerde et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Bef>
                          <a:spcPts val="140"/>
                        </a:spcBef>
                        <a:spcAft>
                          <a:spcPts val="0"/>
                        </a:spcAft>
                      </a:pPr>
                      <a:r>
                        <a:rPr lang="tr-TR" sz="1400">
                          <a:latin typeface="Times New Roman"/>
                          <a:ea typeface="Times New Roman"/>
                          <a:cs typeface="Times New Roman"/>
                        </a:rPr>
                        <a:t>30–40 g (kemiksiz)</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658">
                <a:tc>
                  <a:txBody>
                    <a:bodyPr/>
                    <a:lstStyle/>
                    <a:p>
                      <a:pPr marL="67945">
                        <a:spcBef>
                          <a:spcPts val="140"/>
                        </a:spcBef>
                        <a:spcAft>
                          <a:spcPts val="0"/>
                        </a:spcAft>
                      </a:pPr>
                      <a:r>
                        <a:rPr lang="tr-TR" sz="1400">
                          <a:latin typeface="Times New Roman"/>
                          <a:ea typeface="Times New Roman"/>
                          <a:cs typeface="Times New Roman"/>
                        </a:rPr>
                        <a:t>Pirzola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Bef>
                          <a:spcPts val="140"/>
                        </a:spcBef>
                        <a:spcAft>
                          <a:spcPts val="0"/>
                        </a:spcAft>
                      </a:pPr>
                      <a:r>
                        <a:rPr lang="tr-TR" sz="1400">
                          <a:latin typeface="Times New Roman"/>
                          <a:ea typeface="Times New Roman"/>
                          <a:cs typeface="Times New Roman"/>
                        </a:rPr>
                        <a:t>3–4 parça (büyüklüğüne göre)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658">
                <a:tc>
                  <a:txBody>
                    <a:bodyPr/>
                    <a:lstStyle/>
                    <a:p>
                      <a:pPr marL="67945">
                        <a:spcBef>
                          <a:spcPts val="140"/>
                        </a:spcBef>
                        <a:spcAft>
                          <a:spcPts val="0"/>
                        </a:spcAft>
                      </a:pPr>
                      <a:r>
                        <a:rPr lang="tr-TR" sz="1400">
                          <a:latin typeface="Times New Roman"/>
                          <a:ea typeface="Times New Roman"/>
                          <a:cs typeface="Times New Roman"/>
                        </a:rPr>
                        <a:t>Kuşbaşı</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Bef>
                          <a:spcPts val="140"/>
                        </a:spcBef>
                        <a:spcAft>
                          <a:spcPts val="0"/>
                        </a:spcAft>
                      </a:pPr>
                      <a:r>
                        <a:rPr lang="tr-TR" sz="1400">
                          <a:latin typeface="Times New Roman"/>
                          <a:ea typeface="Times New Roman"/>
                          <a:cs typeface="Times New Roman"/>
                        </a:rPr>
                        <a:t>4–5 parça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6752">
                <a:tc>
                  <a:txBody>
                    <a:bodyPr/>
                    <a:lstStyle/>
                    <a:p>
                      <a:pPr marL="67945">
                        <a:spcBef>
                          <a:spcPts val="765"/>
                        </a:spcBef>
                        <a:spcAft>
                          <a:spcPts val="0"/>
                        </a:spcAft>
                      </a:pPr>
                      <a:r>
                        <a:rPr lang="tr-TR" sz="1400">
                          <a:latin typeface="Times New Roman"/>
                          <a:ea typeface="Times New Roman"/>
                          <a:cs typeface="Times New Roman"/>
                        </a:rPr>
                        <a:t>Yumurta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160020">
                        <a:spcBef>
                          <a:spcPts val="150"/>
                        </a:spcBef>
                        <a:spcAft>
                          <a:spcPts val="0"/>
                        </a:spcAft>
                      </a:pPr>
                      <a:r>
                        <a:rPr lang="tr-TR" sz="1400">
                          <a:latin typeface="Times New Roman"/>
                          <a:ea typeface="Times New Roman"/>
                          <a:cs typeface="Times New Roman"/>
                        </a:rPr>
                        <a:t>2 adet (2 yumurta 2–3 köfteye eş değerdir.)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931">
                <a:tc>
                  <a:txBody>
                    <a:bodyPr/>
                    <a:lstStyle/>
                    <a:p>
                      <a:pPr marL="67945">
                        <a:spcBef>
                          <a:spcPts val="140"/>
                        </a:spcBef>
                        <a:spcAft>
                          <a:spcPts val="0"/>
                        </a:spcAft>
                      </a:pPr>
                      <a:r>
                        <a:rPr lang="tr-TR" sz="1400">
                          <a:latin typeface="Times New Roman"/>
                          <a:ea typeface="Times New Roman"/>
                          <a:cs typeface="Times New Roman"/>
                        </a:rPr>
                        <a:t>Kurubaklagil yemeği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Bef>
                          <a:spcPts val="140"/>
                        </a:spcBef>
                        <a:spcAft>
                          <a:spcPts val="0"/>
                        </a:spcAft>
                      </a:pPr>
                      <a:r>
                        <a:rPr lang="tr-TR" sz="1400">
                          <a:latin typeface="Times New Roman"/>
                          <a:ea typeface="Times New Roman"/>
                          <a:cs typeface="Times New Roman"/>
                        </a:rPr>
                        <a:t>1 tabak (çiğ 60 g kuru baklagil)</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658">
                <a:tc>
                  <a:txBody>
                    <a:bodyPr/>
                    <a:lstStyle/>
                    <a:p>
                      <a:pPr marL="67945">
                        <a:spcBef>
                          <a:spcPts val="140"/>
                        </a:spcBef>
                        <a:spcAft>
                          <a:spcPts val="0"/>
                        </a:spcAft>
                      </a:pPr>
                      <a:r>
                        <a:rPr lang="tr-TR" sz="1400">
                          <a:latin typeface="Times New Roman"/>
                          <a:ea typeface="Times New Roman"/>
                          <a:cs typeface="Times New Roman"/>
                        </a:rPr>
                        <a:t>Kurubaklagil çorbası</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Bef>
                          <a:spcPts val="140"/>
                        </a:spcBef>
                        <a:spcAft>
                          <a:spcPts val="0"/>
                        </a:spcAft>
                      </a:pPr>
                      <a:r>
                        <a:rPr lang="tr-TR" sz="1400">
                          <a:latin typeface="Times New Roman"/>
                          <a:ea typeface="Times New Roman"/>
                          <a:cs typeface="Times New Roman"/>
                        </a:rPr>
                        <a:t>2 çorba tabağı (2 su bardağı)</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658">
                <a:tc>
                  <a:txBody>
                    <a:bodyPr/>
                    <a:lstStyle/>
                    <a:p>
                      <a:pPr marL="67945">
                        <a:spcBef>
                          <a:spcPts val="140"/>
                        </a:spcBef>
                        <a:spcAft>
                          <a:spcPts val="0"/>
                        </a:spcAft>
                      </a:pPr>
                      <a:r>
                        <a:rPr lang="tr-TR" sz="1400" dirty="0" smtClean="0">
                          <a:latin typeface="Times New Roman"/>
                          <a:ea typeface="Times New Roman"/>
                          <a:cs typeface="Times New Roman"/>
                        </a:rPr>
                        <a:t>Etli sebze yemeği</a:t>
                      </a:r>
                      <a:endParaRPr lang="tr-TR"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spcBef>
                          <a:spcPts val="140"/>
                        </a:spcBef>
                        <a:spcAft>
                          <a:spcPts val="0"/>
                        </a:spcAft>
                      </a:pPr>
                      <a:r>
                        <a:rPr lang="tr-TR" sz="1400" dirty="0">
                          <a:latin typeface="Times New Roman"/>
                          <a:ea typeface="Times New Roman"/>
                          <a:cs typeface="Times New Roman"/>
                        </a:rPr>
                        <a:t>1 </a:t>
                      </a:r>
                      <a:r>
                        <a:rPr lang="tr-TR" sz="1400" dirty="0" smtClean="0">
                          <a:latin typeface="Times New Roman"/>
                          <a:ea typeface="Times New Roman"/>
                          <a:cs typeface="Times New Roman"/>
                        </a:rPr>
                        <a:t>tabak</a:t>
                      </a:r>
                    </a:p>
                    <a:p>
                      <a:pPr marL="68580">
                        <a:spcBef>
                          <a:spcPts val="140"/>
                        </a:spcBef>
                        <a:spcAft>
                          <a:spcPts val="0"/>
                        </a:spcAft>
                      </a:pPr>
                      <a:endParaRPr lang="tr-TR" sz="1400" dirty="0" smtClean="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869160"/>
            <a:ext cx="8229600" cy="1143000"/>
          </a:xfrm>
        </p:spPr>
        <p:txBody>
          <a:bodyPr/>
          <a:lstStyle/>
          <a:p>
            <a:r>
              <a:rPr lang="tr-TR" dirty="0" smtClean="0"/>
              <a:t>TEŞEKKÜRLER </a:t>
            </a:r>
            <a:r>
              <a:rPr lang="tr-TR" dirty="0" smtClean="0">
                <a:sym typeface="Wingdings" pitchFamily="2" charset="2"/>
              </a:rPr>
              <a:t></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420888"/>
            <a:ext cx="8229600" cy="1143000"/>
          </a:xfrm>
        </p:spPr>
        <p:txBody>
          <a:bodyPr>
            <a:normAutofit fontScale="90000"/>
          </a:bodyPr>
          <a:lstStyle/>
          <a:p>
            <a:r>
              <a:rPr lang="tr-TR" dirty="0" smtClean="0"/>
              <a:t>BESİN GRUPLARI</a:t>
            </a:r>
            <a:br>
              <a:rPr lang="tr-TR" dirty="0" smtClean="0"/>
            </a:br>
            <a:r>
              <a:rPr lang="tr-TR" dirty="0" smtClean="0"/>
              <a:t/>
            </a:r>
            <a:br>
              <a:rPr lang="tr-TR" dirty="0" smtClean="0"/>
            </a:br>
            <a:r>
              <a:rPr lang="tr-TR" dirty="0" smtClean="0"/>
              <a:t/>
            </a:r>
            <a:br>
              <a:rPr lang="tr-TR" dirty="0" smtClean="0"/>
            </a:br>
            <a:r>
              <a:rPr lang="tr-TR" sz="3100" dirty="0" smtClean="0"/>
              <a:t>UZAKTAN EĞİTİM 2. HAFTA</a:t>
            </a:r>
            <a:endParaRPr lang="tr-TR" sz="3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2" algn="ctr" rtl="0">
              <a:spcBef>
                <a:spcPct val="0"/>
              </a:spcBef>
            </a:pPr>
            <a:r>
              <a:rPr lang="tr-TR" sz="3200" b="1" dirty="0"/>
              <a:t>Yumurtanın Bileşimi ve Beslenmedeki </a:t>
            </a:r>
            <a:r>
              <a:rPr lang="tr-TR" sz="3200" b="1" dirty="0" smtClean="0"/>
              <a:t>Önemi</a:t>
            </a:r>
            <a:endParaRPr lang="tr-TR" sz="3200" dirty="0"/>
          </a:p>
        </p:txBody>
      </p:sp>
      <p:sp>
        <p:nvSpPr>
          <p:cNvPr id="3" name="2 İçerik Yer Tutucusu"/>
          <p:cNvSpPr>
            <a:spLocks noGrp="1"/>
          </p:cNvSpPr>
          <p:nvPr>
            <p:ph idx="1"/>
          </p:nvPr>
        </p:nvSpPr>
        <p:spPr>
          <a:xfrm>
            <a:off x="467544" y="2332037"/>
            <a:ext cx="8229600" cy="4525963"/>
          </a:xfrm>
        </p:spPr>
        <p:txBody>
          <a:bodyPr/>
          <a:lstStyle/>
          <a:p>
            <a:pPr>
              <a:buNone/>
            </a:pPr>
            <a:r>
              <a:rPr lang="tr-TR" dirty="0" smtClean="0"/>
              <a:t>    Yumurta </a:t>
            </a:r>
            <a:r>
              <a:rPr lang="tr-TR" dirty="0" smtClean="0"/>
              <a:t>anne sütünden sonra en iyi protein kalitesine sahip olan besindir. Yumurtalar ait oldukları hayvanların isimleri ile adlandırılır (tavuk yumurtası, ördek yumurtası vb.). Genellikle kullanılan tavuk yumurtasıdır.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340768"/>
            <a:ext cx="8229600" cy="4525963"/>
          </a:xfrm>
        </p:spPr>
        <p:txBody>
          <a:bodyPr>
            <a:normAutofit/>
          </a:bodyPr>
          <a:lstStyle/>
          <a:p>
            <a:pPr>
              <a:buNone/>
            </a:pPr>
            <a:r>
              <a:rPr lang="tr-TR" dirty="0" smtClean="0"/>
              <a:t>    Yumurta</a:t>
            </a:r>
            <a:r>
              <a:rPr lang="tr-TR" dirty="0" smtClean="0"/>
              <a:t>,  yumurta  sarısı,  beyazı  ve  kabuğundan  meydana  gelmiştir.  Yumurtanın</a:t>
            </a:r>
          </a:p>
          <a:p>
            <a:pPr>
              <a:buNone/>
            </a:pPr>
            <a:r>
              <a:rPr lang="tr-TR" dirty="0" smtClean="0"/>
              <a:t>    %</a:t>
            </a:r>
            <a:r>
              <a:rPr lang="tr-TR" dirty="0" smtClean="0"/>
              <a:t>31’i sarı, %58’i beyaz ve %11’i de kabuktan oluşur. Tavuk yumurtasının ağırlığı </a:t>
            </a:r>
            <a:r>
              <a:rPr lang="tr-TR" dirty="0" smtClean="0"/>
              <a:t>40-70g arasındadır</a:t>
            </a:r>
            <a:r>
              <a:rPr lang="tr-TR" dirty="0" smtClean="0"/>
              <a:t>. Ortalama 52g olan bir yumurtanın 6g’ı yağ, 37g’ı su ve 0,3g’ı da karbonhidrattan oluşmaktadır. Bir yumurta ortalama 70-80 </a:t>
            </a:r>
            <a:r>
              <a:rPr lang="tr-TR" dirty="0" err="1" smtClean="0"/>
              <a:t>kkal</a:t>
            </a:r>
            <a:r>
              <a:rPr lang="tr-TR" dirty="0" smtClean="0"/>
              <a:t> vermektedir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3" algn="ctr" rtl="0">
              <a:spcBef>
                <a:spcPct val="0"/>
              </a:spcBef>
            </a:pPr>
            <a:r>
              <a:rPr lang="tr-TR" sz="3200" b="1" dirty="0"/>
              <a:t>Yumurtanın Yapısı ve Besin </a:t>
            </a:r>
            <a:r>
              <a:rPr lang="tr-TR" sz="3200" b="1" dirty="0" smtClean="0"/>
              <a:t>Değeri</a:t>
            </a:r>
            <a:endParaRPr lang="tr-TR" sz="3200" dirty="0"/>
          </a:p>
        </p:txBody>
      </p:sp>
      <p:sp>
        <p:nvSpPr>
          <p:cNvPr id="3" name="2 İçerik Yer Tutucusu"/>
          <p:cNvSpPr>
            <a:spLocks noGrp="1"/>
          </p:cNvSpPr>
          <p:nvPr>
            <p:ph idx="1"/>
          </p:nvPr>
        </p:nvSpPr>
        <p:spPr/>
        <p:txBody>
          <a:bodyPr/>
          <a:lstStyle/>
          <a:p>
            <a:pPr>
              <a:buNone/>
            </a:pPr>
            <a:r>
              <a:rPr lang="tr-TR" dirty="0" smtClean="0"/>
              <a:t>    Yumurtanın </a:t>
            </a:r>
            <a:r>
              <a:rPr lang="tr-TR" dirty="0" smtClean="0"/>
              <a:t>proteini örnek proteindir. Yumurta sarısı yüksek kolesterol içermesine rağmen, doymamış yağ asitleri yüksek olduğundan ve </a:t>
            </a:r>
            <a:r>
              <a:rPr lang="tr-TR" dirty="0" err="1" smtClean="0"/>
              <a:t>lesitin</a:t>
            </a:r>
            <a:r>
              <a:rPr lang="tr-TR" dirty="0" smtClean="0"/>
              <a:t> içerdiğinden kolesterol yükseltici etkisi yağlı et ve süt ürünlerinden daha düşüktür. Yumurta, demir, kalsiyum, fosfor, A, D, E, K vitaminleri ile B grubu vitaminlerinin bazılarını içermektedir.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340768"/>
            <a:ext cx="8229600" cy="4525963"/>
          </a:xfrm>
        </p:spPr>
        <p:txBody>
          <a:bodyPr/>
          <a:lstStyle/>
          <a:p>
            <a:pPr>
              <a:buNone/>
            </a:pPr>
            <a:r>
              <a:rPr lang="tr-TR" dirty="0" smtClean="0"/>
              <a:t>    Yumurta </a:t>
            </a:r>
            <a:r>
              <a:rPr lang="tr-TR" dirty="0" smtClean="0"/>
              <a:t>sarısında, beyazından daha çok protein, demir ve yağ vardır</a:t>
            </a:r>
            <a:r>
              <a:rPr lang="tr-TR" dirty="0" smtClean="0"/>
              <a:t>.</a:t>
            </a:r>
            <a:r>
              <a:rPr lang="tr-TR" dirty="0" smtClean="0"/>
              <a:t> Çiğ yumurta beyazında </a:t>
            </a:r>
            <a:r>
              <a:rPr lang="tr-TR" dirty="0" err="1" smtClean="0"/>
              <a:t>avidin</a:t>
            </a:r>
            <a:r>
              <a:rPr lang="tr-TR" dirty="0" smtClean="0"/>
              <a:t> maddesi vardır. </a:t>
            </a:r>
            <a:r>
              <a:rPr lang="tr-TR" dirty="0" err="1" smtClean="0"/>
              <a:t>Avidin</a:t>
            </a:r>
            <a:r>
              <a:rPr lang="tr-TR" dirty="0" smtClean="0"/>
              <a:t> vücudumuzda </a:t>
            </a:r>
            <a:r>
              <a:rPr lang="tr-TR" dirty="0" err="1" smtClean="0"/>
              <a:t>biotinle</a:t>
            </a:r>
            <a:r>
              <a:rPr lang="tr-TR" dirty="0" smtClean="0"/>
              <a:t> birleşerek </a:t>
            </a:r>
            <a:r>
              <a:rPr lang="tr-TR" dirty="0" err="1" smtClean="0"/>
              <a:t>biotinin</a:t>
            </a:r>
            <a:r>
              <a:rPr lang="tr-TR" dirty="0" smtClean="0"/>
              <a:t> sindirimini engeller. Bu nedenle yumurta beyazı mutlaka pişirilerek yenmelidir. Pişince </a:t>
            </a:r>
            <a:r>
              <a:rPr lang="tr-TR" dirty="0" err="1" smtClean="0"/>
              <a:t>avidinin</a:t>
            </a:r>
            <a:r>
              <a:rPr lang="tr-TR" dirty="0" smtClean="0"/>
              <a:t> etkisi ortadan kalkmaktadır.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6.jpeg" descr="yumurta.jpg"/>
          <p:cNvPicPr/>
          <p:nvPr/>
        </p:nvPicPr>
        <p:blipFill>
          <a:blip r:embed="rId2" cstate="print"/>
          <a:stretch>
            <a:fillRect/>
          </a:stretch>
        </p:blipFill>
        <p:spPr>
          <a:xfrm>
            <a:off x="1979712" y="1628800"/>
            <a:ext cx="4916341" cy="353098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2" algn="ctr" rtl="0">
              <a:spcBef>
                <a:spcPct val="0"/>
              </a:spcBef>
            </a:pPr>
            <a:r>
              <a:rPr lang="tr-TR" sz="3200" b="1" dirty="0"/>
              <a:t>Kuru Baklagiller ve Yağlı </a:t>
            </a:r>
            <a:r>
              <a:rPr lang="tr-TR" sz="3200" b="1" dirty="0" smtClean="0"/>
              <a:t>Tohumlar</a:t>
            </a:r>
            <a:endParaRPr lang="tr-TR" sz="3200" dirty="0"/>
          </a:p>
        </p:txBody>
      </p:sp>
      <p:sp>
        <p:nvSpPr>
          <p:cNvPr id="3" name="2 İçerik Yer Tutucusu"/>
          <p:cNvSpPr>
            <a:spLocks noGrp="1"/>
          </p:cNvSpPr>
          <p:nvPr>
            <p:ph idx="1"/>
          </p:nvPr>
        </p:nvSpPr>
        <p:spPr>
          <a:xfrm>
            <a:off x="457200" y="3068960"/>
            <a:ext cx="8229600" cy="3057203"/>
          </a:xfrm>
        </p:spPr>
        <p:txBody>
          <a:bodyPr/>
          <a:lstStyle/>
          <a:p>
            <a:pPr>
              <a:buNone/>
            </a:pPr>
            <a:r>
              <a:rPr lang="tr-TR" dirty="0" smtClean="0"/>
              <a:t>    Bu </a:t>
            </a:r>
            <a:r>
              <a:rPr lang="tr-TR" dirty="0" smtClean="0"/>
              <a:t>gruptaki en önemli besinler, kuru fasulye, nohut, barbunya, soya fasulyesi, börülce, mercimek ve bakladır.</a:t>
            </a:r>
          </a:p>
          <a:p>
            <a:pP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3" algn="ctr" rtl="0">
              <a:spcBef>
                <a:spcPct val="0"/>
              </a:spcBef>
            </a:pPr>
            <a:r>
              <a:rPr lang="tr-TR" sz="3200" b="1" dirty="0"/>
              <a:t>Kuru Baklagillerin Tanımı, Bileşimi ve Beslenmedeki </a:t>
            </a:r>
            <a:r>
              <a:rPr lang="tr-TR" sz="3200" b="1" dirty="0" smtClean="0"/>
              <a:t>Önemi</a:t>
            </a:r>
            <a:endParaRPr lang="tr-TR" sz="3200" dirty="0"/>
          </a:p>
        </p:txBody>
      </p:sp>
      <p:sp>
        <p:nvSpPr>
          <p:cNvPr id="3" name="2 İçerik Yer Tutucusu"/>
          <p:cNvSpPr>
            <a:spLocks noGrp="1"/>
          </p:cNvSpPr>
          <p:nvPr>
            <p:ph idx="1"/>
          </p:nvPr>
        </p:nvSpPr>
        <p:spPr>
          <a:xfrm>
            <a:off x="467544" y="1844824"/>
            <a:ext cx="8229600" cy="4525963"/>
          </a:xfrm>
        </p:spPr>
        <p:txBody>
          <a:bodyPr>
            <a:normAutofit lnSpcReduction="10000"/>
          </a:bodyPr>
          <a:lstStyle/>
          <a:p>
            <a:pPr>
              <a:buNone/>
            </a:pPr>
            <a:r>
              <a:rPr lang="tr-TR" dirty="0" smtClean="0"/>
              <a:t>    Kuru </a:t>
            </a:r>
            <a:r>
              <a:rPr lang="tr-TR" dirty="0" smtClean="0"/>
              <a:t>baklagiller enerji ve karbonhidrat açısından önemli besin kaynaklarındandır. Ortalama %60 oranında karbonhidrat içermekle birlikte en fazla (%63) barbunya, en düşük (%60,1) mercimek karbonhidrat içermektedir. Kuru baklagiller iyi protein kaynağı olan besinlerdir. Özellikle et ve yumurta bulunmadığı zamanlarda kuru baklagiller artırılarak protein gereksinimi karşılanabilir.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830</Words>
  <Application>Microsoft Office PowerPoint</Application>
  <PresentationFormat>Ekran Gösterisi (4:3)</PresentationFormat>
  <Paragraphs>42</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BESLENME</vt:lpstr>
      <vt:lpstr>BESİN GRUPLARI   UZAKTAN EĞİTİM 2. HAFTA</vt:lpstr>
      <vt:lpstr>Yumurtanın Bileşimi ve Beslenmedeki Önemi</vt:lpstr>
      <vt:lpstr>Slayt 4</vt:lpstr>
      <vt:lpstr>Yumurtanın Yapısı ve Besin Değeri</vt:lpstr>
      <vt:lpstr>Slayt 6</vt:lpstr>
      <vt:lpstr>Slayt 7</vt:lpstr>
      <vt:lpstr>Kuru Baklagiller ve Yağlı Tohumlar</vt:lpstr>
      <vt:lpstr>Kuru Baklagillerin Tanımı, Bileşimi ve Beslenmedeki Önemi</vt:lpstr>
      <vt:lpstr>Slayt 10</vt:lpstr>
      <vt:lpstr>Slayt 11</vt:lpstr>
      <vt:lpstr>  Yağlı Tohumlar (Kuru Yemişler) Tanımı, Bileşimi ve Beslenmedeki Önemi </vt:lpstr>
      <vt:lpstr>Slayt 13</vt:lpstr>
      <vt:lpstr>Slayt 14</vt:lpstr>
      <vt:lpstr>Grup İçindeki Değişim Yiyecekleri, Ortalama Porsiyon Ölçüleri ve Günlük Gereksinim</vt:lpstr>
      <vt:lpstr>Slayt 16</vt:lpstr>
      <vt:lpstr>Slayt 17</vt:lpstr>
      <vt:lpstr>TEŞEKKÜRLER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BESLENME</dc:title>
  <dc:creator>TEST</dc:creator>
  <cp:lastModifiedBy>TEST</cp:lastModifiedBy>
  <cp:revision>2</cp:revision>
  <dcterms:created xsi:type="dcterms:W3CDTF">2020-04-04T18:46:09Z</dcterms:created>
  <dcterms:modified xsi:type="dcterms:W3CDTF">2020-04-04T18:58:22Z</dcterms:modified>
</cp:coreProperties>
</file>