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evzuat.gov.tr/MevzuatMetin/1.5.5996.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492896"/>
            <a:ext cx="7772400" cy="1470025"/>
          </a:xfrm>
        </p:spPr>
        <p:txBody>
          <a:bodyPr/>
          <a:lstStyle/>
          <a:p>
            <a:r>
              <a:rPr lang="tr-TR" dirty="0" smtClean="0"/>
              <a:t>GIDA GÜVENLİĞİ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lnSpcReduction="10000"/>
          </a:bodyPr>
          <a:lstStyle/>
          <a:p>
            <a:pPr marL="342900" lvl="2" indent="-342900"/>
            <a:r>
              <a:rPr lang="tr-TR" dirty="0" smtClean="0"/>
              <a:t>Bakanlık, bu Kanun hükümlerinin uygulanmasını sağlamak için, gıda ve yem işletmecilerinin üretim, işleme ve dağıtımın tüm aşamalarında resmî kontrolleri yapar. Gıda ve yem işletmeleri ile ilgili kayıtları tutmak</a:t>
            </a:r>
          </a:p>
          <a:p>
            <a:pPr marL="342900" lvl="2" indent="-342900"/>
            <a:r>
              <a:rPr lang="tr-TR" dirty="0" smtClean="0"/>
              <a:t>Gıda ve yem işletmecisi, ürünle ilgili riskin önlenmesi, azaltılması veya ortadan kaldırılmasından sorumlu olup bu gibi tedbirlerin alınmasında Bakanlıkla </a:t>
            </a:r>
            <a:r>
              <a:rPr lang="tr-TR" dirty="0" smtClean="0"/>
              <a:t>iş</a:t>
            </a:r>
            <a:r>
              <a:rPr lang="tr-TR" dirty="0" smtClean="0"/>
              <a:t>birliği yapar. Bakanlıkça alınan önlemlerin uygulanması sırasında hiçbir şekilde engel olmamak</a:t>
            </a:r>
          </a:p>
          <a:p>
            <a:pPr marL="342900" lvl="2" indent="-342900"/>
            <a:r>
              <a:rPr lang="tr-TR" dirty="0" smtClean="0"/>
              <a:t>Ek-1’de belirlenen gıda ve yem işletmeleri, işin nevine göre, konu ile ilgili lisans eğitimi almış en az bir personel çalıştırmak zorundadır. Bilimsel gelişmeler ve günün koşullarına göre Ek-1’de Bakanlıkça değişiklik yapılabilir. Bu değişiklikler Bakanlıkça çıkarılacak bir tebliğ ile ilan edilir. Bu maddenin uygulanması ile ilgili usul ve esaslar Bakanlıkça çıkarılacak yönetmelik ile belirlenme yükümlülüğü ve sorumlulukları getirmek</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ctr" rtl="0">
              <a:spcBef>
                <a:spcPct val="0"/>
              </a:spcBef>
            </a:pPr>
            <a:r>
              <a:rPr lang="tr-TR" sz="2400" b="1" dirty="0"/>
              <a:t>Gıda İş Yerleri Faaliyete Başlamadan Önce Başvurulacak Kurumlar, Alınması Gereken Belge ve </a:t>
            </a:r>
            <a:r>
              <a:rPr lang="tr-TR" sz="2400" b="1" dirty="0" smtClean="0"/>
              <a:t>Numaralar</a:t>
            </a:r>
            <a:endParaRPr lang="tr-TR" sz="2400" dirty="0"/>
          </a:p>
        </p:txBody>
      </p:sp>
      <p:sp>
        <p:nvSpPr>
          <p:cNvPr id="3" name="2 İçerik Yer Tutucusu"/>
          <p:cNvSpPr>
            <a:spLocks noGrp="1"/>
          </p:cNvSpPr>
          <p:nvPr>
            <p:ph idx="1"/>
          </p:nvPr>
        </p:nvSpPr>
        <p:spPr>
          <a:xfrm>
            <a:off x="457200" y="2204864"/>
            <a:ext cx="8229600" cy="3921299"/>
          </a:xfrm>
        </p:spPr>
        <p:txBody>
          <a:bodyPr/>
          <a:lstStyle/>
          <a:p>
            <a:pPr>
              <a:buNone/>
            </a:pPr>
            <a:r>
              <a:rPr lang="tr-TR" dirty="0" smtClean="0"/>
              <a:t>    Gıda </a:t>
            </a:r>
            <a:r>
              <a:rPr lang="tr-TR" dirty="0" smtClean="0"/>
              <a:t>iş yerleri faaliyete başlamadan önce yapmaları gereken iş ve işlemler ve uyması gereken adımlara ilişkin devletçe belirlenen yasal düzenlemelere uyma zorunluluğu mevcuttur. Faaliyetleri ile ilgili olarak iş yeri kurma izni ve işletme belgesi almaları gerekmektedir.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Her </a:t>
            </a:r>
            <a:r>
              <a:rPr lang="tr-TR" dirty="0" smtClean="0"/>
              <a:t>işletme belirli bir alanda çalışmasına rağmen farklı değişkenleri bünyesinde barındırır. Örneğin bir gıda işletmesi; ham maddesi ve çıktısı gıda olsa da, </a:t>
            </a:r>
            <a:r>
              <a:rPr lang="tr-TR" dirty="0" err="1" smtClean="0"/>
              <a:t>sektörel</a:t>
            </a:r>
            <a:r>
              <a:rPr lang="tr-TR" dirty="0" smtClean="0"/>
              <a:t> içeriğinden dolayı insan, çevre, makine vb. teçhizat, elektrik, bilişim, sağlık vb. alanların merkezindedir.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904656"/>
          </a:xfrm>
        </p:spPr>
        <p:txBody>
          <a:bodyPr>
            <a:normAutofit fontScale="85000" lnSpcReduction="20000"/>
          </a:bodyPr>
          <a:lstStyle/>
          <a:p>
            <a:pPr>
              <a:buNone/>
            </a:pPr>
            <a:r>
              <a:rPr lang="tr-TR" dirty="0" smtClean="0"/>
              <a:t>    Bu </a:t>
            </a:r>
            <a:r>
              <a:rPr lang="tr-TR" dirty="0" smtClean="0"/>
              <a:t>nedenle yasal düzenlemeler günün  ihtiyaçlarına  adapte  edilmek  üzere  başta Gıda Tarım ve Hayvancılık Bakanlığı, Sağlık Bakanlığı, Çevre ve Şehircilik Bakanlığı, Çalışma ve Sosyal Güvenlik Bakanlığı bünyesinde çeşitli yönetmeliklerle belirlenmiş olup son olarak Resmî Gazetede 17 Aralık 2004 tarih ve25673 sayılı, Çalışma ve Sosyal Güvenlik Bakanlığından iş yerlerinin sağlık ve güvenlik mevzuatına ve kabul edilmiş normlara uygun kurulması ve işletilmesini sağlamak için alınması gerekli işyeri kurma izni ve işletme belgesi ile ilgili usul ve esasları belirleyen </a:t>
            </a:r>
            <a:r>
              <a:rPr lang="tr-TR" b="1" dirty="0" smtClean="0"/>
              <a:t>İş Yeri Kurma </a:t>
            </a:r>
            <a:r>
              <a:rPr lang="tr-TR" b="1" dirty="0" err="1" smtClean="0"/>
              <a:t>İznı</a:t>
            </a:r>
            <a:r>
              <a:rPr lang="tr-TR" b="1" dirty="0" smtClean="0"/>
              <a:t> ve İşletme Belgesi Alınması Hakkında Yönetmelik </a:t>
            </a:r>
            <a:r>
              <a:rPr lang="tr-TR" dirty="0" smtClean="0"/>
              <a:t>ile iş yeri kurma izninin; yönetmelik kapsamındaki tüm iş yerlerine, kurulmaya başlamadan önce kurma izni ve kurma iznine esas teşkil eden belgelere uygun olarak kurulmuş olan iş yerlerine, işletilmeye başlanılmadan önce işletme belgesi alınması zorunluluğu belirtilmiştir.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143000"/>
          </a:xfrm>
        </p:spPr>
        <p:txBody>
          <a:bodyPr/>
          <a:lstStyle/>
          <a:p>
            <a:r>
              <a:rPr lang="tr-TR" dirty="0" smtClean="0"/>
              <a:t>TEŞEKKÜRLER </a:t>
            </a:r>
            <a:r>
              <a:rPr lang="tr-TR" dirty="0" smtClean="0">
                <a:sym typeface="Wingdings" pitchFamily="2" charset="2"/>
              </a:rPr>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204864"/>
            <a:ext cx="8229600" cy="2016224"/>
          </a:xfrm>
        </p:spPr>
        <p:txBody>
          <a:bodyPr>
            <a:normAutofit/>
          </a:bodyPr>
          <a:lstStyle/>
          <a:p>
            <a:r>
              <a:rPr lang="tr-TR" dirty="0" smtClean="0"/>
              <a:t>GIDA MEVZUATI</a:t>
            </a:r>
            <a:br>
              <a:rPr lang="tr-TR" dirty="0" smtClean="0"/>
            </a:br>
            <a:r>
              <a:rPr lang="tr-TR" dirty="0" smtClean="0"/>
              <a:t/>
            </a:r>
            <a:br>
              <a:rPr lang="tr-TR" dirty="0" smtClean="0"/>
            </a:br>
            <a:r>
              <a:rPr lang="tr-TR" sz="3100" dirty="0" smtClean="0"/>
              <a:t>UZAKTAN EĞİTİM 2. HAFTA</a:t>
            </a:r>
            <a:endParaRPr lang="tr-TR" sz="3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ctr" rtl="0">
              <a:spcBef>
                <a:spcPct val="0"/>
              </a:spcBef>
            </a:pPr>
            <a:r>
              <a:rPr lang="tr-TR" sz="2600" b="1" dirty="0"/>
              <a:t>5996 Sayılı Veteriner Hizmetleri, Bitki Sağlığı, Gıda ve Yem Kanunu ve Kanunun Gıda İşletmecisine Getirdiği </a:t>
            </a:r>
            <a:r>
              <a:rPr lang="tr-TR" sz="2600" b="1" dirty="0" smtClean="0"/>
              <a:t>Sorumluluklar</a:t>
            </a:r>
            <a:endParaRPr lang="tr-TR" sz="2600" dirty="0"/>
          </a:p>
        </p:txBody>
      </p:sp>
      <p:sp>
        <p:nvSpPr>
          <p:cNvPr id="3" name="2 İçerik Yer Tutucusu"/>
          <p:cNvSpPr>
            <a:spLocks noGrp="1"/>
          </p:cNvSpPr>
          <p:nvPr>
            <p:ph idx="1"/>
          </p:nvPr>
        </p:nvSpPr>
        <p:spPr>
          <a:xfrm>
            <a:off x="457200" y="2204864"/>
            <a:ext cx="8229600" cy="3921299"/>
          </a:xfrm>
        </p:spPr>
        <p:txBody>
          <a:bodyPr>
            <a:normAutofit fontScale="92500"/>
          </a:bodyPr>
          <a:lstStyle/>
          <a:p>
            <a:pPr>
              <a:buNone/>
            </a:pPr>
            <a:r>
              <a:rPr lang="tr-TR" dirty="0" smtClean="0"/>
              <a:t>    Sağlık </a:t>
            </a:r>
            <a:r>
              <a:rPr lang="tr-TR" dirty="0" smtClean="0"/>
              <a:t>Bakanlığı Çevre Sağlığı Daire Başkanlığı tarafından oluşturulan 11/6/2010 tarih ve 5996 sayılı Veteriner Hizmetleri, Bitki Sağlığı, Gıda ve Yem Kanunu; gıda ve yem güvenilirliğini, halk sağlığı, bitki ve hayvan sağlığı ile hayvan ıslahı ve refahını, tüketici menfaatleri ile çevrenin korunması da dikkate alınarak korumak ve sağlamak amacını taşımaktadır.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92500" lnSpcReduction="20000"/>
          </a:bodyPr>
          <a:lstStyle/>
          <a:p>
            <a:pPr>
              <a:buNone/>
            </a:pPr>
            <a:r>
              <a:rPr lang="tr-TR" dirty="0" smtClean="0"/>
              <a:t>    Bu </a:t>
            </a:r>
            <a:r>
              <a:rPr lang="tr-TR" dirty="0" smtClean="0"/>
              <a:t>Kanun, gıda, gıda ile temas eden madde ve malzeme ile yemlerin üretim, işleme ve dağıtımının tüm aşamalarını, bitki koruma ürünü ve veteriner tıbbi ürün kalıntıları ile diğer kalıntılar ve bulaşanların kontrollerini, salgın veya bulaşıcı hayvan hastalıkları, bitki ve bitkisel ürünlerdeki zararlı organizmalar ile mücadeleyi, çiftlik ve deney hayvanları ile ev ve süs hayvanlarının refahını, zootekni konularını, veteriner sağlık ve bitki koruma ürünlerini, veteriner ve bitki sağlığı hizmetlerini, canlı hayvan ve ürünlerin ülkeye giriş ve çıkış işlemlerini ve bu konulara ilişkin resmî kontrolleri ve yaptırımları kapsar.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976664"/>
          </a:xfrm>
        </p:spPr>
        <p:txBody>
          <a:bodyPr>
            <a:normAutofit fontScale="92500" lnSpcReduction="10000"/>
          </a:bodyPr>
          <a:lstStyle/>
          <a:p>
            <a:pPr>
              <a:buNone/>
            </a:pPr>
            <a:r>
              <a:rPr lang="tr-TR" dirty="0" smtClean="0"/>
              <a:t>    Kişisel </a:t>
            </a:r>
            <a:r>
              <a:rPr lang="tr-TR" dirty="0" smtClean="0"/>
              <a:t>tüketim amaçlı birincil üretim ile kişisel tüketim amacıyla hazırlanan gıdalar bu kanunun kapsamı dışındadır.</a:t>
            </a:r>
          </a:p>
          <a:p>
            <a:pPr>
              <a:buNone/>
            </a:pPr>
            <a:endParaRPr lang="tr-TR" dirty="0" smtClean="0"/>
          </a:p>
          <a:p>
            <a:pPr>
              <a:buNone/>
            </a:pPr>
            <a:r>
              <a:rPr lang="tr-TR" dirty="0" smtClean="0"/>
              <a:t>    Yeni </a:t>
            </a:r>
            <a:r>
              <a:rPr lang="tr-TR" dirty="0" smtClean="0"/>
              <a:t>yasa, sorumlu yöneticiliği kaldırırken tüm sorumluluğu işletme sahibine vermektedir. Bu  kanunun  22’nci   maddesinde   yer   alan   ve </a:t>
            </a:r>
            <a:r>
              <a:rPr lang="tr-TR" dirty="0" smtClean="0">
                <a:hlinkClick r:id="rId2"/>
              </a:rPr>
              <a:t>Ek-1’de   düzenlenen</a:t>
            </a:r>
            <a:r>
              <a:rPr lang="tr-TR" dirty="0" smtClean="0"/>
              <a:t>   listeyle işletmelerin üretim konuları ile ilgili eğitim almış lisans mezunu personel çalıştırma yükümlülüğü ancak 10 kişiden fazla personel istihdam etmeleri ya da 30 beygir üzeri motor gücüne sahip olmaları durumunda geçerli olmaktadır.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5505475"/>
          </a:xfrm>
        </p:spPr>
        <p:txBody>
          <a:bodyPr/>
          <a:lstStyle/>
          <a:p>
            <a:pPr>
              <a:buNone/>
            </a:pPr>
            <a:r>
              <a:rPr lang="tr-TR" dirty="0" smtClean="0"/>
              <a:t>    5996 </a:t>
            </a:r>
            <a:r>
              <a:rPr lang="tr-TR" dirty="0" smtClean="0"/>
              <a:t>sayılı Kanun ile gelen diğer bir yenilik de, işletmelere kayıt ve onay şartı getirmesidir. Gıda maddeleri ve gıda ile temas eden madde ve malzemeleri üreten iş yerleri için daha önceki uygulama olan gıda iş yeri çalışma izni, sicil numarası ve üretim izin belgesi ve numarası alınma zorunluluğu kaldırılarak gıda ve yem işletmeleri; onaya tabi olanlar ve kayıtlı işletmeler olarak iki gruba ayrılmaktadır.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Onaya </a:t>
            </a:r>
            <a:r>
              <a:rPr lang="tr-TR" dirty="0" smtClean="0"/>
              <a:t>tabi işletmeler ve kayıt işlemleri, çıkarılan bir yönetmelikle Bakanlık tarafından belirlenmiş ve bu işletmelere, faaliyete geçmeden önce Bakanlıktan onay alma zorunluluğu getirilmiştir. Kayıt işlemine tabi işletmeler ve faaliyetleri ile ilgili işlemleri Bakanlığa bildireceklerdir.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Sorumluluklar şunlardır</a:t>
            </a:r>
            <a:r>
              <a:rPr lang="tr-TR" dirty="0" smtClean="0"/>
              <a:t>:</a:t>
            </a:r>
            <a:endParaRPr lang="tr-TR" dirty="0"/>
          </a:p>
        </p:txBody>
      </p:sp>
      <p:sp>
        <p:nvSpPr>
          <p:cNvPr id="3" name="2 İçerik Yer Tutucusu"/>
          <p:cNvSpPr>
            <a:spLocks noGrp="1"/>
          </p:cNvSpPr>
          <p:nvPr>
            <p:ph idx="1"/>
          </p:nvPr>
        </p:nvSpPr>
        <p:spPr>
          <a:xfrm>
            <a:off x="457200" y="2060848"/>
            <a:ext cx="8229600" cy="4065315"/>
          </a:xfrm>
        </p:spPr>
        <p:txBody>
          <a:bodyPr/>
          <a:lstStyle/>
          <a:p>
            <a:pPr marL="342900" lvl="2" indent="-342900"/>
            <a:r>
              <a:rPr lang="tr-TR" dirty="0" smtClean="0"/>
              <a:t>Gıda, gıda ile temas eden madde ve malzeme ve yem ile ilgili faaliyet gösteren işletmeciler, kendi faaliyet alanının her aşamasında bu kanunda belirtilen şartları sağlamak ve bunu doğrulamak</a:t>
            </a:r>
          </a:p>
          <a:p>
            <a:pPr marL="342900" lvl="2" indent="-342900"/>
            <a:r>
              <a:rPr lang="tr-TR" dirty="0" smtClean="0"/>
              <a:t>Gıda ve yem işletmecisi, faaliyeti ile ilgili istenen kayıtları güncel tutmak, istendiğinde Bakanlığa sunmak</a:t>
            </a:r>
          </a:p>
          <a:p>
            <a:pPr marL="342900" lvl="2" indent="-342900"/>
            <a:r>
              <a:rPr lang="tr-TR" dirty="0" smtClean="0"/>
              <a:t>Piyasaya arz edilecek gıda ve yemlerden onay alınması zorunlu olanlar Bakanlıkça belirlenir. Ürün sahibi, onay için Bakanlıkça talep edilen bilgi ve belgeleri sunmak</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832648"/>
          </a:xfrm>
        </p:spPr>
        <p:txBody>
          <a:bodyPr>
            <a:normAutofit fontScale="92500"/>
          </a:bodyPr>
          <a:lstStyle/>
          <a:p>
            <a:pPr marL="342900" lvl="2" indent="-342900"/>
            <a:r>
              <a:rPr lang="tr-TR" sz="2800" dirty="0" smtClean="0"/>
              <a:t>Gıda ve yem işletmecisi ürettiği, işlediği, ithal ettiği, satışını veya dağıtımını yaptığı bir ürününün, gıda ve yem güvenilirliği şartlarına uymadığını değerlendirmesi veya buna ilişkin makul gerekçelerinin olması durumunda, söz konusu ürünü kendi kontrolünden çıktığı aşamadan başlamak üzere, toplanması için gerekli işlemleri derhal başlatmak ve konu ile ilgili Bakanlığı bilgilendirmek zorundadır. Gıda ve yem işletmecisi, ürünün toplanması gerektiğinde toplanma nedeni hakkında tüketiciyi veya kullanıcıyı doğru ve etkin olarak bilgilendirmek ve gerekli hâllerde, insan sağlığını korumaya yönelik alınacak tedbirlerin yeterli olmaması durumunda, tüketiciye veya kullanıcıya ürünün iadesi için çağrıda bulunmak</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891</Words>
  <Application>Microsoft Office PowerPoint</Application>
  <PresentationFormat>Ekran Gösterisi (4:3)</PresentationFormat>
  <Paragraphs>23</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GIDA GÜVENLİĞİ</vt:lpstr>
      <vt:lpstr>GIDA MEVZUATI  UZAKTAN EĞİTİM 2. HAFTA</vt:lpstr>
      <vt:lpstr>5996 Sayılı Veteriner Hizmetleri, Bitki Sağlığı, Gıda ve Yem Kanunu ve Kanunun Gıda İşletmecisine Getirdiği Sorumluluklar</vt:lpstr>
      <vt:lpstr>Slayt 4</vt:lpstr>
      <vt:lpstr>Slayt 5</vt:lpstr>
      <vt:lpstr>Slayt 6</vt:lpstr>
      <vt:lpstr>Slayt 7</vt:lpstr>
      <vt:lpstr>Sorumluluklar şunlardır:</vt:lpstr>
      <vt:lpstr>Slayt 9</vt:lpstr>
      <vt:lpstr>Slayt 10</vt:lpstr>
      <vt:lpstr>Gıda İş Yerleri Faaliyete Başlamadan Önce Başvurulacak Kurumlar, Alınması Gereken Belge ve Numaralar</vt:lpstr>
      <vt:lpstr>Slayt 12</vt:lpstr>
      <vt:lpstr>Slayt 13</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GÜVENLİĞİ</dc:title>
  <dc:creator>TEST</dc:creator>
  <cp:lastModifiedBy>TEST</cp:lastModifiedBy>
  <cp:revision>1</cp:revision>
  <dcterms:created xsi:type="dcterms:W3CDTF">2020-04-04T19:32:28Z</dcterms:created>
  <dcterms:modified xsi:type="dcterms:W3CDTF">2020-04-04T19:44:12Z</dcterms:modified>
</cp:coreProperties>
</file>