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780928"/>
            <a:ext cx="7772400" cy="1470025"/>
          </a:xfrm>
        </p:spPr>
        <p:txBody>
          <a:bodyPr/>
          <a:lstStyle/>
          <a:p>
            <a:r>
              <a:rPr lang="tr-TR" dirty="0" smtClean="0"/>
              <a:t>ÜRÜN ALIM SATIMI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3" algn="ctr" rtl="0">
              <a:spcBef>
                <a:spcPct val="0"/>
              </a:spcBef>
            </a:pPr>
            <a:r>
              <a:rPr lang="tr-TR" sz="2800" dirty="0"/>
              <a:t>Üretim Yöntemlerine </a:t>
            </a:r>
            <a:r>
              <a:rPr lang="tr-TR" sz="2800" dirty="0" smtClean="0"/>
              <a:t>Göre</a:t>
            </a:r>
            <a:endParaRPr lang="tr-TR" sz="2800" dirty="0"/>
          </a:p>
        </p:txBody>
      </p:sp>
      <p:sp>
        <p:nvSpPr>
          <p:cNvPr id="3" name="2 İçerik Yer Tutucusu"/>
          <p:cNvSpPr>
            <a:spLocks noGrp="1"/>
          </p:cNvSpPr>
          <p:nvPr>
            <p:ph idx="1"/>
          </p:nvPr>
        </p:nvSpPr>
        <p:spPr>
          <a:xfrm>
            <a:off x="-900608" y="2276872"/>
            <a:ext cx="9432032" cy="3168352"/>
          </a:xfrm>
        </p:spPr>
        <p:txBody>
          <a:bodyPr>
            <a:normAutofit/>
          </a:bodyPr>
          <a:lstStyle/>
          <a:p>
            <a:pPr lvl="4"/>
            <a:r>
              <a:rPr lang="tr-TR" dirty="0" smtClean="0"/>
              <a:t>Temel ham madde üretimi: Madencilik, ormancılık, balıkçılık gibi</a:t>
            </a:r>
            <a:endParaRPr lang="tr-TR" sz="1600" dirty="0" smtClean="0"/>
          </a:p>
          <a:p>
            <a:pPr lvl="4"/>
            <a:r>
              <a:rPr lang="tr-TR" dirty="0" smtClean="0"/>
              <a:t>Analiz ve sentez yoluyla üretim: Şeker, kauçuk, plastik üretimi gibi</a:t>
            </a:r>
            <a:endParaRPr lang="tr-TR" sz="1600" dirty="0" smtClean="0"/>
          </a:p>
          <a:p>
            <a:pPr lvl="4"/>
            <a:r>
              <a:rPr lang="tr-TR" dirty="0" smtClean="0"/>
              <a:t>Fabrikasyon üretim: Döküm, torna, baskı gibi</a:t>
            </a:r>
            <a:endParaRPr lang="tr-TR" sz="1600" dirty="0" smtClean="0"/>
          </a:p>
          <a:p>
            <a:pPr lvl="4"/>
            <a:r>
              <a:rPr lang="tr-TR" dirty="0" smtClean="0"/>
              <a:t>Montaj taşıma araçları: Otomobil ve televizyon montajı gibi</a:t>
            </a:r>
            <a:endParaRPr lang="tr-TR" sz="1600" dirty="0" smtClean="0"/>
          </a:p>
          <a:p>
            <a:pPr lvl="4"/>
            <a:r>
              <a:rPr lang="tr-TR" dirty="0" smtClean="0"/>
              <a:t>Ürün cinsleri: Demir, çelik, elektronik, kimyasal, tekstil, gıda üretimi gibi.</a:t>
            </a:r>
            <a:endParaRPr lang="tr-TR" sz="1600" dirty="0" smtClean="0"/>
          </a:p>
          <a:p>
            <a:pPr lvl="4"/>
            <a:r>
              <a:rPr lang="tr-TR" dirty="0" smtClean="0"/>
              <a:t>Ürün miktarları: Siparişe göre parti üretimi, seri üretim gibi.</a:t>
            </a:r>
            <a:endParaRPr lang="tr-TR"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3" algn="ctr" rtl="0">
              <a:spcBef>
                <a:spcPct val="0"/>
              </a:spcBef>
            </a:pPr>
            <a:r>
              <a:rPr lang="tr-TR" sz="3200" dirty="0"/>
              <a:t>Üretim </a:t>
            </a:r>
            <a:r>
              <a:rPr lang="tr-TR" sz="3200" dirty="0" smtClean="0"/>
              <a:t>Çeşitleri</a:t>
            </a:r>
            <a:endParaRPr lang="tr-TR" sz="3200" dirty="0"/>
          </a:p>
        </p:txBody>
      </p:sp>
      <p:sp>
        <p:nvSpPr>
          <p:cNvPr id="3" name="2 İçerik Yer Tutucusu"/>
          <p:cNvSpPr>
            <a:spLocks noGrp="1"/>
          </p:cNvSpPr>
          <p:nvPr>
            <p:ph idx="1"/>
          </p:nvPr>
        </p:nvSpPr>
        <p:spPr>
          <a:xfrm>
            <a:off x="467544" y="1988840"/>
            <a:ext cx="8229600" cy="3845024"/>
          </a:xfrm>
        </p:spPr>
        <p:txBody>
          <a:bodyPr>
            <a:normAutofit/>
          </a:bodyPr>
          <a:lstStyle/>
          <a:p>
            <a:pPr>
              <a:buNone/>
            </a:pPr>
            <a:r>
              <a:rPr lang="tr-TR" dirty="0" smtClean="0"/>
              <a:t>    Üretim sürecinde imal edilen mallar için kullanılan ham madde, toprak su ve maden gibi kaynaklardan elde edilebileceği gibi diğer bir işletmenin ürettiği malların ham madde olarak kullanılmasıyla da mümkündür. Her iki durumda da ham maddeler insanların kullanabileceği şekillere dönüştürülür.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1"/>
            <a:ext cx="8229600" cy="3845024"/>
          </a:xfrm>
        </p:spPr>
        <p:txBody>
          <a:bodyPr/>
          <a:lstStyle/>
          <a:p>
            <a:pPr>
              <a:buNone/>
            </a:pPr>
            <a:r>
              <a:rPr lang="tr-TR" dirty="0" smtClean="0"/>
              <a:t>    Üretimin temel amacı budur. Örneğin demir, değerli bir madendir ama üretim süreciyle çeliğe dönüştürülerek daha değerli duruma getirilir. Daha sonra çelik diğer fabrikalarca yeniden işlenerek otomobil, ev aletleri gibi daha da değerli mallara dönüştürülür.</a:t>
            </a:r>
          </a:p>
          <a:p>
            <a:endParaRPr lang="tr-TR" dirty="0" smtClean="0"/>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t>    Üretimin temel amacı fayda oluşturmasıdır. Fakat insanın gereksinimleri sadece somut maddeler olan fiziksel mallarla karşılanmaz. Gereksinimleri karşılamaya sunulan soyut etkinliklere hizmet denir. İnsan gereksinimleri tatmin etmek için işletmelerin etkinliklerine konu olan üretim, çeşitli şekillerde sınıflandırılabilir. </a:t>
            </a:r>
          </a:p>
          <a:p>
            <a:pPr>
              <a:buNone/>
            </a:pP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4176465"/>
          </a:xfrm>
        </p:spPr>
        <p:txBody>
          <a:bodyPr/>
          <a:lstStyle/>
          <a:p>
            <a:pPr>
              <a:buNone/>
            </a:pPr>
            <a:r>
              <a:rPr lang="tr-TR" dirty="0" smtClean="0"/>
              <a:t>    Ancak genel olarak işletmelerin etkinliklerine konu olan üretimin mal ve hizmet olmak üzere başlıca iki çeşidi vardır: </a:t>
            </a:r>
          </a:p>
          <a:p>
            <a:pPr>
              <a:buNone/>
            </a:pPr>
            <a:endParaRPr lang="tr-TR" dirty="0" smtClean="0"/>
          </a:p>
          <a:p>
            <a:pPr>
              <a:buNone/>
            </a:pPr>
            <a:endParaRPr lang="tr-TR" dirty="0" smtClean="0"/>
          </a:p>
          <a:p>
            <a:pPr marL="342900" lvl="4" indent="-342900">
              <a:buNone/>
            </a:pPr>
            <a:r>
              <a:rPr lang="tr-TR" b="1" dirty="0" smtClean="0"/>
              <a:t>         </a:t>
            </a:r>
            <a:r>
              <a:rPr lang="tr-TR" sz="2800" dirty="0" smtClean="0"/>
              <a:t>1 - </a:t>
            </a:r>
            <a:r>
              <a:rPr lang="tr-TR" sz="2800" u="sng" dirty="0" smtClean="0"/>
              <a:t>Mal (Mamul) Üretimi</a:t>
            </a:r>
          </a:p>
          <a:p>
            <a:pPr marL="342900" lvl="4" indent="-342900">
              <a:buNone/>
            </a:pPr>
            <a:r>
              <a:rPr lang="tr-TR" sz="2800" dirty="0" smtClean="0"/>
              <a:t>      2 - </a:t>
            </a:r>
            <a:r>
              <a:rPr lang="tr-TR" sz="2800" u="sng" dirty="0" smtClean="0"/>
              <a:t>Hizmet Üretimi</a:t>
            </a:r>
          </a:p>
          <a:p>
            <a:pPr marL="342900" lvl="4" indent="-342900">
              <a:buNone/>
            </a:pPr>
            <a:endParaRPr lang="tr-TR" sz="2800" dirty="0" smtClean="0"/>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4525963"/>
          </a:xfrm>
        </p:spPr>
        <p:txBody>
          <a:bodyPr/>
          <a:lstStyle/>
          <a:p>
            <a:endParaRPr lang="tr-TR" dirty="0" smtClean="0"/>
          </a:p>
          <a:p>
            <a:endParaRPr lang="tr-TR" dirty="0" smtClean="0"/>
          </a:p>
          <a:p>
            <a:endParaRPr lang="tr-TR" dirty="0" smtClean="0"/>
          </a:p>
          <a:p>
            <a:pPr>
              <a:buNone/>
            </a:pPr>
            <a:r>
              <a:rPr lang="tr-TR" sz="7200" dirty="0" smtClean="0"/>
              <a:t>TEŞEKKÜRLER  :=)</a:t>
            </a:r>
            <a:endParaRPr lang="tr-TR"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a:t>
            </a:r>
          </a:p>
          <a:p>
            <a:pPr>
              <a:buNone/>
            </a:pPr>
            <a:endParaRPr lang="tr-TR" dirty="0" smtClean="0"/>
          </a:p>
          <a:p>
            <a:pPr>
              <a:buNone/>
            </a:pPr>
            <a:endParaRPr lang="tr-TR" dirty="0" smtClean="0"/>
          </a:p>
          <a:p>
            <a:pPr>
              <a:buNone/>
            </a:pPr>
            <a:r>
              <a:rPr lang="tr-TR" dirty="0" smtClean="0"/>
              <a:t>                               ÜRÜN ALIMI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ÜRETİCİLER</a:t>
            </a:r>
            <a:endParaRPr lang="tr-TR" dirty="0"/>
          </a:p>
        </p:txBody>
      </p:sp>
      <p:sp>
        <p:nvSpPr>
          <p:cNvPr id="3" name="2 İçerik Yer Tutucusu"/>
          <p:cNvSpPr>
            <a:spLocks noGrp="1"/>
          </p:cNvSpPr>
          <p:nvPr>
            <p:ph idx="1"/>
          </p:nvPr>
        </p:nvSpPr>
        <p:spPr>
          <a:xfrm>
            <a:off x="467544" y="2492896"/>
            <a:ext cx="8229600" cy="2692896"/>
          </a:xfrm>
        </p:spPr>
        <p:txBody>
          <a:bodyPr/>
          <a:lstStyle/>
          <a:p>
            <a:pPr>
              <a:buNone/>
            </a:pPr>
            <a:r>
              <a:rPr lang="tr-TR" dirty="0" smtClean="0"/>
              <a:t>    İhtiyaçları gidermek için kullanılan mal ve hizmetleri meydana getirmek, bir fayda sağlamak veya var olan faydayı arttırmak amacıyla yapılan her türlü faaliyetleri </a:t>
            </a:r>
            <a:r>
              <a:rPr lang="tr-TR" b="1" u="sng" dirty="0" smtClean="0"/>
              <a:t>üreticiler</a:t>
            </a:r>
            <a:r>
              <a:rPr lang="tr-TR" dirty="0" smtClean="0"/>
              <a:t> üstlenmektedir.</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24744"/>
            <a:ext cx="8229600" cy="4525963"/>
          </a:xfrm>
        </p:spPr>
        <p:txBody>
          <a:bodyPr/>
          <a:lstStyle/>
          <a:p>
            <a:pPr>
              <a:buNone/>
            </a:pPr>
            <a:r>
              <a:rPr lang="tr-TR" dirty="0" smtClean="0"/>
              <a:t>    Ekonomik faaliyetlerin temeli ve zenginliğin kaynağı </a:t>
            </a:r>
            <a:r>
              <a:rPr lang="tr-TR" u="sng" dirty="0" smtClean="0"/>
              <a:t>üretimdir</a:t>
            </a:r>
            <a:r>
              <a:rPr lang="tr-TR" dirty="0" smtClean="0"/>
              <a:t>. Çiftçiler, memurlar ve işçiler değişik ortamlarda üretim olayını gerçekleştirmektedirler. Yeni bir mamul meydana getirmek </a:t>
            </a:r>
            <a:r>
              <a:rPr lang="tr-TR" u="sng" dirty="0" smtClean="0"/>
              <a:t>üretimdir. </a:t>
            </a:r>
            <a:r>
              <a:rPr lang="tr-TR" dirty="0" smtClean="0"/>
              <a:t>Örneğin buğday, otomobil, ilaç üretmek gibi. Bir malın faydasını artırmak için yapılan çalışmalar da </a:t>
            </a:r>
            <a:r>
              <a:rPr lang="tr-TR" u="sng" dirty="0" smtClean="0"/>
              <a:t>üretimdir. </a:t>
            </a:r>
            <a:r>
              <a:rPr lang="tr-TR" dirty="0" smtClean="0"/>
              <a:t>Bir araca yakıt tasarrufu sağlayacak bir aletin takılması gibi.</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Mevcut bir mala yeni bir şekil ve görünüm kazandırmak da </a:t>
            </a:r>
            <a:r>
              <a:rPr lang="tr-TR" u="sng" dirty="0" smtClean="0"/>
              <a:t>üretimdir</a:t>
            </a:r>
            <a:r>
              <a:rPr lang="tr-TR" dirty="0" smtClean="0"/>
              <a:t>. Örneğin paketlemek, ambalajlamak, tamir etmek gibi. Doktorun, öğretmenin, komisyoncunun hizmeti de </a:t>
            </a:r>
            <a:r>
              <a:rPr lang="tr-TR" u="sng" dirty="0" smtClean="0"/>
              <a:t>üretimdir</a:t>
            </a:r>
            <a:r>
              <a:rPr lang="tr-TR" dirty="0" smtClean="0"/>
              <a:t>. </a:t>
            </a:r>
            <a:r>
              <a:rPr lang="tr-TR" b="1" dirty="0" smtClean="0"/>
              <a:t>O hâlde üretim, yeni bir fayda meydana getirmek veya malların mevcut faydasını artırmaktır.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229600" cy="1540768"/>
          </a:xfrm>
        </p:spPr>
        <p:txBody>
          <a:bodyPr>
            <a:normAutofit lnSpcReduction="10000"/>
          </a:bodyPr>
          <a:lstStyle/>
          <a:p>
            <a:pPr>
              <a:buNone/>
            </a:pPr>
            <a:r>
              <a:rPr lang="tr-TR" dirty="0" smtClean="0"/>
              <a:t>    Üretim faktörleri (girdiler) kullanılarak belirli bir işlemden sonra üretim (hâsıla) gerçekleştirilir.</a:t>
            </a:r>
          </a:p>
          <a:p>
            <a:endParaRPr lang="tr-TR" dirty="0"/>
          </a:p>
        </p:txBody>
      </p:sp>
      <p:grpSp>
        <p:nvGrpSpPr>
          <p:cNvPr id="1026" name="Group 2"/>
          <p:cNvGrpSpPr>
            <a:grpSpLocks/>
          </p:cNvGrpSpPr>
          <p:nvPr/>
        </p:nvGrpSpPr>
        <p:grpSpPr bwMode="auto">
          <a:xfrm>
            <a:off x="899592" y="3068960"/>
            <a:ext cx="7488832" cy="2736304"/>
            <a:chOff x="1681" y="163"/>
            <a:chExt cx="7575" cy="2218"/>
          </a:xfrm>
        </p:grpSpPr>
        <p:sp>
          <p:nvSpPr>
            <p:cNvPr id="1027" name="Rectangle 3"/>
            <p:cNvSpPr>
              <a:spLocks noChangeArrowheads="1"/>
            </p:cNvSpPr>
            <p:nvPr/>
          </p:nvSpPr>
          <p:spPr bwMode="auto">
            <a:xfrm>
              <a:off x="1688" y="170"/>
              <a:ext cx="7560" cy="2203"/>
            </a:xfrm>
            <a:prstGeom prst="rect">
              <a:avLst/>
            </a:prstGeom>
            <a:solidFill>
              <a:srgbClr val="CCFFFF"/>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28" name="Rectangle 4"/>
            <p:cNvSpPr>
              <a:spLocks noChangeArrowheads="1"/>
            </p:cNvSpPr>
            <p:nvPr/>
          </p:nvSpPr>
          <p:spPr bwMode="auto">
            <a:xfrm>
              <a:off x="1688" y="170"/>
              <a:ext cx="7560" cy="220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29" name="Freeform 5"/>
            <p:cNvSpPr>
              <a:spLocks/>
            </p:cNvSpPr>
            <p:nvPr/>
          </p:nvSpPr>
          <p:spPr bwMode="auto">
            <a:xfrm>
              <a:off x="4478" y="875"/>
              <a:ext cx="1800" cy="540"/>
            </a:xfrm>
            <a:custGeom>
              <a:avLst/>
              <a:gdLst/>
              <a:ahLst/>
              <a:cxnLst>
                <a:cxn ang="0">
                  <a:pos x="1350" y="0"/>
                </a:cxn>
                <a:cxn ang="0">
                  <a:pos x="1350" y="135"/>
                </a:cxn>
                <a:cxn ang="0">
                  <a:pos x="0" y="135"/>
                </a:cxn>
                <a:cxn ang="0">
                  <a:pos x="225" y="270"/>
                </a:cxn>
                <a:cxn ang="0">
                  <a:pos x="0" y="405"/>
                </a:cxn>
                <a:cxn ang="0">
                  <a:pos x="1350" y="405"/>
                </a:cxn>
                <a:cxn ang="0">
                  <a:pos x="1350" y="540"/>
                </a:cxn>
                <a:cxn ang="0">
                  <a:pos x="1800" y="270"/>
                </a:cxn>
                <a:cxn ang="0">
                  <a:pos x="1350" y="0"/>
                </a:cxn>
              </a:cxnLst>
              <a:rect l="0" t="0" r="r" b="b"/>
              <a:pathLst>
                <a:path w="1800" h="540">
                  <a:moveTo>
                    <a:pt x="1350" y="0"/>
                  </a:moveTo>
                  <a:lnTo>
                    <a:pt x="1350" y="135"/>
                  </a:lnTo>
                  <a:lnTo>
                    <a:pt x="0" y="135"/>
                  </a:lnTo>
                  <a:lnTo>
                    <a:pt x="225" y="270"/>
                  </a:lnTo>
                  <a:lnTo>
                    <a:pt x="0" y="405"/>
                  </a:lnTo>
                  <a:lnTo>
                    <a:pt x="1350" y="405"/>
                  </a:lnTo>
                  <a:lnTo>
                    <a:pt x="1350" y="540"/>
                  </a:lnTo>
                  <a:lnTo>
                    <a:pt x="1800" y="270"/>
                  </a:lnTo>
                  <a:lnTo>
                    <a:pt x="1350" y="0"/>
                  </a:lnTo>
                  <a:close/>
                </a:path>
              </a:pathLst>
            </a:custGeom>
            <a:solidFill>
              <a:srgbClr val="993366"/>
            </a:solid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0" name="Freeform 6"/>
            <p:cNvSpPr>
              <a:spLocks/>
            </p:cNvSpPr>
            <p:nvPr/>
          </p:nvSpPr>
          <p:spPr bwMode="auto">
            <a:xfrm>
              <a:off x="4478" y="875"/>
              <a:ext cx="1800" cy="540"/>
            </a:xfrm>
            <a:custGeom>
              <a:avLst/>
              <a:gdLst/>
              <a:ahLst/>
              <a:cxnLst>
                <a:cxn ang="0">
                  <a:pos x="1350" y="0"/>
                </a:cxn>
                <a:cxn ang="0">
                  <a:pos x="1350" y="135"/>
                </a:cxn>
                <a:cxn ang="0">
                  <a:pos x="0" y="135"/>
                </a:cxn>
                <a:cxn ang="0">
                  <a:pos x="225" y="270"/>
                </a:cxn>
                <a:cxn ang="0">
                  <a:pos x="0" y="405"/>
                </a:cxn>
                <a:cxn ang="0">
                  <a:pos x="1350" y="405"/>
                </a:cxn>
                <a:cxn ang="0">
                  <a:pos x="1350" y="540"/>
                </a:cxn>
                <a:cxn ang="0">
                  <a:pos x="1800" y="270"/>
                </a:cxn>
                <a:cxn ang="0">
                  <a:pos x="1350" y="0"/>
                </a:cxn>
              </a:cxnLst>
              <a:rect l="0" t="0" r="r" b="b"/>
              <a:pathLst>
                <a:path w="1800" h="540">
                  <a:moveTo>
                    <a:pt x="1350" y="0"/>
                  </a:moveTo>
                  <a:lnTo>
                    <a:pt x="1350" y="135"/>
                  </a:lnTo>
                  <a:lnTo>
                    <a:pt x="0" y="135"/>
                  </a:lnTo>
                  <a:lnTo>
                    <a:pt x="225" y="270"/>
                  </a:lnTo>
                  <a:lnTo>
                    <a:pt x="0" y="405"/>
                  </a:lnTo>
                  <a:lnTo>
                    <a:pt x="1350" y="405"/>
                  </a:lnTo>
                  <a:lnTo>
                    <a:pt x="1350" y="540"/>
                  </a:lnTo>
                  <a:lnTo>
                    <a:pt x="1800" y="270"/>
                  </a:lnTo>
                  <a:lnTo>
                    <a:pt x="1350"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1" name="Text Box 7"/>
            <p:cNvSpPr txBox="1">
              <a:spLocks noChangeArrowheads="1"/>
            </p:cNvSpPr>
            <p:nvPr/>
          </p:nvSpPr>
          <p:spPr bwMode="auto">
            <a:xfrm>
              <a:off x="4298" y="170"/>
              <a:ext cx="2160" cy="540"/>
            </a:xfrm>
            <a:prstGeom prst="rect">
              <a:avLst/>
            </a:prstGeom>
            <a:solidFill>
              <a:srgbClr val="993366"/>
            </a:solidFill>
            <a:ln w="9525">
              <a:solidFill>
                <a:srgbClr val="FF9900"/>
              </a:solid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350"/>
                </a:spcBef>
                <a:spcAft>
                  <a:spcPts val="1000"/>
                </a:spcAft>
                <a:buClrTx/>
                <a:buSzTx/>
                <a:buFontTx/>
                <a:buNone/>
                <a:tabLst/>
              </a:pPr>
              <a:r>
                <a:rPr kumimoji="0" lang="tr-TR" sz="1100" b="0" i="0" u="none" strike="noStrike" cap="none" normalizeH="0" baseline="0" smtClean="0">
                  <a:ln>
                    <a:noFill/>
                  </a:ln>
                  <a:solidFill>
                    <a:schemeClr val="tx1"/>
                  </a:solidFill>
                  <a:effectLst/>
                  <a:latin typeface="Calibri" pitchFamily="34" charset="0"/>
                  <a:cs typeface="Arial" pitchFamily="34" charset="0"/>
                </a:rPr>
                <a:t>Üretim işlemi</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6638" y="350"/>
              <a:ext cx="2340" cy="1260"/>
            </a:xfrm>
            <a:prstGeom prst="rect">
              <a:avLst/>
            </a:prstGeom>
            <a:solidFill>
              <a:srgbClr val="00CC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350"/>
                </a:spcBef>
                <a:spcAft>
                  <a:spcPts val="1000"/>
                </a:spcAft>
                <a:buClrTx/>
                <a:buSzTx/>
                <a:buFontTx/>
                <a:buNone/>
                <a:tabLst/>
              </a:pPr>
              <a:r>
                <a:rPr kumimoji="0" lang="tr-TR" sz="1400" b="0" i="0" u="none" strike="noStrike" cap="none" normalizeH="0" baseline="0" smtClean="0">
                  <a:ln>
                    <a:noFill/>
                  </a:ln>
                  <a:solidFill>
                    <a:schemeClr val="tx1"/>
                  </a:solidFill>
                  <a:effectLst/>
                  <a:latin typeface="Calibri" pitchFamily="34" charset="0"/>
                  <a:cs typeface="Arial" pitchFamily="34" charset="0"/>
                </a:rPr>
                <a:t> </a:t>
              </a:r>
              <a:r>
                <a:rPr kumimoji="0" lang="tr-TR" sz="1400" b="1" i="0" u="none" strike="noStrike" cap="none" normalizeH="0" baseline="0" smtClean="0">
                  <a:ln>
                    <a:noFill/>
                  </a:ln>
                  <a:solidFill>
                    <a:schemeClr val="tx1"/>
                  </a:solidFill>
                  <a:effectLst/>
                  <a:latin typeface="Calibri" pitchFamily="34" charset="0"/>
                  <a:cs typeface="Arial" pitchFamily="34" charset="0"/>
                </a:rPr>
                <a:t>ÇIKTILAR</a:t>
              </a:r>
              <a:endParaRPr kumimoji="0" lang="tr-TR" sz="1400" b="1"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ts val="50"/>
                </a:spcBef>
                <a:spcAft>
                  <a:spcPts val="1000"/>
                </a:spcAft>
                <a:buClrTx/>
                <a:buSzTx/>
                <a:buFontTx/>
                <a:buNone/>
                <a:tabLst/>
              </a:pPr>
              <a:endParaRPr kumimoji="0" lang="tr-TR" sz="1400" b="1" i="0" u="none" strike="noStrike" cap="none" normalizeH="0" baseline="0" smtClean="0">
                <a:ln>
                  <a:noFill/>
                </a:ln>
                <a:solidFill>
                  <a:schemeClr val="tx1"/>
                </a:solidFill>
                <a:effectLst/>
                <a:latin typeface="Times New Roman" pitchFamily="18"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smtClean="0">
                  <a:ln>
                    <a:noFill/>
                  </a:ln>
                  <a:solidFill>
                    <a:schemeClr val="tx1"/>
                  </a:solidFill>
                  <a:effectLst/>
                  <a:latin typeface="Calibri" pitchFamily="34" charset="0"/>
                  <a:cs typeface="Arial" pitchFamily="34" charset="0"/>
                </a:rPr>
                <a:t>— ÜRÜN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1778" y="350"/>
              <a:ext cx="2340" cy="1260"/>
            </a:xfrm>
            <a:prstGeom prst="rect">
              <a:avLst/>
            </a:prstGeom>
            <a:solidFill>
              <a:srgbClr val="FFFF0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ts val="350"/>
                </a:spcBef>
                <a:spcAft>
                  <a:spcPts val="1000"/>
                </a:spcAft>
                <a:buClrTx/>
                <a:buSzTx/>
                <a:buFontTx/>
                <a:buNone/>
                <a:tabLst/>
              </a:pPr>
              <a:r>
                <a:rPr kumimoji="0" lang="tr-TR" sz="1100" b="0" i="0" u="none" strike="noStrike" cap="none" normalizeH="0" baseline="0" smtClean="0">
                  <a:ln>
                    <a:noFill/>
                  </a:ln>
                  <a:solidFill>
                    <a:schemeClr val="tx1"/>
                  </a:solidFill>
                  <a:effectLst/>
                  <a:latin typeface="Calibri" pitchFamily="34" charset="0"/>
                  <a:cs typeface="Arial" pitchFamily="34" charset="0"/>
                </a:rPr>
                <a:t> </a:t>
              </a:r>
              <a:r>
                <a:rPr kumimoji="0" lang="tr-TR" sz="1100" b="1" i="0" u="none" strike="noStrike" cap="none" normalizeH="0" baseline="0" smtClean="0">
                  <a:ln>
                    <a:noFill/>
                  </a:ln>
                  <a:solidFill>
                    <a:schemeClr val="tx1"/>
                  </a:solidFill>
                  <a:effectLst/>
                  <a:latin typeface="Calibri" pitchFamily="34" charset="0"/>
                  <a:cs typeface="Arial" pitchFamily="34" charset="0"/>
                </a:rPr>
                <a:t>GİRDİLER</a:t>
              </a:r>
              <a:endParaRPr kumimoji="0" lang="tr-TR" sz="1100" b="1" i="0" u="none" strike="noStrike" cap="none" normalizeH="0" baseline="0" smtClean="0">
                <a:ln>
                  <a:noFill/>
                </a:ln>
                <a:solidFill>
                  <a:schemeClr val="tx1"/>
                </a:solidFill>
                <a:effectLst/>
                <a:latin typeface="Times New Roman" pitchFamily="18" charset="0"/>
                <a:cs typeface="Arial" pitchFamily="34" charset="0"/>
              </a:endParaRPr>
            </a:p>
            <a:p>
              <a:pPr marL="457200" marR="338138" lvl="1" indent="0" algn="ctr" defTabSz="914400" rtl="0" eaLnBrk="1" fontAlgn="base" latinLnBrk="0" hangingPunct="1">
                <a:lnSpc>
                  <a:spcPct val="100000"/>
                </a:lnSpc>
                <a:spcBef>
                  <a:spcPct val="0"/>
                </a:spcBef>
                <a:spcAft>
                  <a:spcPts val="1000"/>
                </a:spcAft>
                <a:buClrTx/>
                <a:buSzTx/>
                <a:buFontTx/>
                <a:buNone/>
                <a:tabLst/>
              </a:pPr>
              <a:r>
                <a:rPr kumimoji="0" lang="tr-TR" sz="1100" b="1" i="0" u="none" strike="noStrike" cap="none" normalizeH="0" baseline="0" smtClean="0">
                  <a:ln>
                    <a:noFill/>
                  </a:ln>
                  <a:solidFill>
                    <a:schemeClr val="tx1"/>
                  </a:solidFill>
                  <a:effectLst/>
                  <a:latin typeface="Calibri" pitchFamily="34" charset="0"/>
                  <a:cs typeface="Arial" pitchFamily="34" charset="0"/>
                </a:rPr>
                <a:t>Toprak (doğal kaynaklar), emek, sermaye müteşebbis</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8229600" cy="5112568"/>
          </a:xfrm>
        </p:spPr>
        <p:txBody>
          <a:bodyPr>
            <a:normAutofit/>
          </a:bodyPr>
          <a:lstStyle/>
          <a:p>
            <a:pPr>
              <a:buNone/>
            </a:pPr>
            <a:r>
              <a:rPr lang="tr-TR" dirty="0" smtClean="0"/>
              <a:t>    Toplumların gelişmişlik ve refah düzeyi, yapılan üretimle yakından ilişkilidir. Bir ülke ekonomisi için üretim, canlılarda hayatı sağlayan kan gibidir. Doğal ve diğer kaynakların yerinde ve zamanında kullanılmasıyla gerçekleştirilen yeterli düzeyde üretim, ekonominin sağlıklı bir şekilde işlemesi ve gelişmesi için şarttır. İnsan gereksinimlerinin doğa tarafından eksiksiz olarak karşılanamaması, üretimi zorunlu kılmıştır.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88840"/>
            <a:ext cx="8229600" cy="3312368"/>
          </a:xfrm>
        </p:spPr>
        <p:txBody>
          <a:bodyPr>
            <a:normAutofit/>
          </a:bodyPr>
          <a:lstStyle/>
          <a:p>
            <a:pPr>
              <a:buNone/>
            </a:pPr>
            <a:r>
              <a:rPr lang="tr-TR" dirty="0" smtClean="0"/>
              <a:t>   Doğal ve diğer kaynakların çok çeşitte ve ayrı yerlerde bulunması göz önünde bulundurulursa insanların gereksinimlerini karşılayabilmek için bu kaynakların toplanması ve bir değiştirme sürecine tabi tutulması gerekir.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348880"/>
            <a:ext cx="8229600" cy="2188840"/>
          </a:xfrm>
        </p:spPr>
        <p:txBody>
          <a:bodyPr/>
          <a:lstStyle/>
          <a:p>
            <a:pPr>
              <a:buNone/>
            </a:pPr>
            <a:r>
              <a:rPr lang="tr-TR" dirty="0" smtClean="0"/>
              <a:t>    Bu durumda üretim doğal ve diğer kaynakların bir düzen içinde, planlı ve belirli bir amaç doğrultusunda bir araya getirilmesi ile ortaya yeni bir </a:t>
            </a:r>
            <a:r>
              <a:rPr lang="tr-TR" u="sng" dirty="0" smtClean="0"/>
              <a:t>mal </a:t>
            </a:r>
            <a:r>
              <a:rPr lang="tr-TR" dirty="0" smtClean="0"/>
              <a:t>veya </a:t>
            </a:r>
            <a:r>
              <a:rPr lang="tr-TR" u="sng" dirty="0" smtClean="0"/>
              <a:t>hizmetin</a:t>
            </a:r>
            <a:r>
              <a:rPr lang="tr-TR" dirty="0" smtClean="0"/>
              <a:t> çıkması sürecidir.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525</Words>
  <Application>Microsoft Office PowerPoint</Application>
  <PresentationFormat>Ekran Gösterisi (4:3)</PresentationFormat>
  <Paragraphs>39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ÜRÜN ALIM SATIMI</vt:lpstr>
      <vt:lpstr>Slayt 2</vt:lpstr>
      <vt:lpstr>ÜRETİCİLER</vt:lpstr>
      <vt:lpstr>Slayt 4</vt:lpstr>
      <vt:lpstr>Slayt 5</vt:lpstr>
      <vt:lpstr>Slayt 6</vt:lpstr>
      <vt:lpstr>Slayt 7</vt:lpstr>
      <vt:lpstr>Slayt 8</vt:lpstr>
      <vt:lpstr>Slayt 9</vt:lpstr>
      <vt:lpstr>Üretim Yöntemlerine Göre</vt:lpstr>
      <vt:lpstr>Üretim Çeşitleri</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ÜRÜN ALIM SATIMI</dc:title>
  <dc:creator>TEST</dc:creator>
  <cp:lastModifiedBy>fatihkoleji</cp:lastModifiedBy>
  <cp:revision>4</cp:revision>
  <dcterms:created xsi:type="dcterms:W3CDTF">2020-04-01T11:13:13Z</dcterms:created>
  <dcterms:modified xsi:type="dcterms:W3CDTF">2020-04-01T13:32:27Z</dcterms:modified>
</cp:coreProperties>
</file>