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924944"/>
            <a:ext cx="7772400" cy="1470025"/>
          </a:xfrm>
        </p:spPr>
        <p:txBody>
          <a:bodyPr/>
          <a:lstStyle/>
          <a:p>
            <a:r>
              <a:rPr lang="tr-TR" dirty="0" smtClean="0"/>
              <a:t>BESLENME</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5289451"/>
          </a:xfrm>
        </p:spPr>
        <p:txBody>
          <a:bodyPr/>
          <a:lstStyle/>
          <a:p>
            <a:pPr>
              <a:buNone/>
            </a:pPr>
            <a:r>
              <a:rPr lang="tr-TR" dirty="0" smtClean="0"/>
              <a:t>    Bağlantı dokuları fazla hareket eden kaslarda </a:t>
            </a:r>
            <a:r>
              <a:rPr lang="tr-TR" u="sng" dirty="0" err="1" smtClean="0"/>
              <a:t>elastin</a:t>
            </a:r>
            <a:r>
              <a:rPr lang="tr-TR" dirty="0" smtClean="0"/>
              <a:t> daha fazladır. </a:t>
            </a:r>
            <a:r>
              <a:rPr lang="tr-TR" b="1" dirty="0" smtClean="0"/>
              <a:t>Etteki bağ dokusu az ise etler yumuşaktır</a:t>
            </a:r>
            <a:r>
              <a:rPr lang="tr-TR" dirty="0" smtClean="0"/>
              <a:t>. Etin bileşiminde: protein, yağ, su, az miktarda glikojen, madensel tuzlar, vitaminler ve lezzet veren diğer organik </a:t>
            </a:r>
            <a:r>
              <a:rPr lang="tr-TR" dirty="0" err="1" smtClean="0"/>
              <a:t>ögeler</a:t>
            </a:r>
            <a:r>
              <a:rPr lang="tr-TR" dirty="0" smtClean="0"/>
              <a:t> vardır. Ette bulunan önemli proteinler, </a:t>
            </a:r>
            <a:r>
              <a:rPr lang="tr-TR" u="sng" dirty="0" err="1" smtClean="0"/>
              <a:t>aktin</a:t>
            </a:r>
            <a:r>
              <a:rPr lang="tr-TR" u="sng" dirty="0" smtClean="0"/>
              <a:t>, </a:t>
            </a:r>
            <a:r>
              <a:rPr lang="tr-TR" u="sng" dirty="0" err="1" smtClean="0"/>
              <a:t>miyosin</a:t>
            </a:r>
            <a:r>
              <a:rPr lang="tr-TR" u="sng" dirty="0" smtClean="0"/>
              <a:t>, </a:t>
            </a:r>
            <a:r>
              <a:rPr lang="tr-TR" u="sng" dirty="0" err="1" smtClean="0"/>
              <a:t>miyojen</a:t>
            </a:r>
            <a:r>
              <a:rPr lang="tr-TR" u="sng" dirty="0" smtClean="0"/>
              <a:t>, albümin</a:t>
            </a:r>
            <a:r>
              <a:rPr lang="tr-TR" dirty="0" smtClean="0"/>
              <a:t> ve </a:t>
            </a:r>
            <a:r>
              <a:rPr lang="tr-TR" u="sng" dirty="0" err="1" smtClean="0"/>
              <a:t>miyoglobindir</a:t>
            </a:r>
            <a:r>
              <a:rPr lang="tr-TR" u="sng" dirty="0" smtClean="0"/>
              <a:t>. </a:t>
            </a:r>
            <a:r>
              <a:rPr lang="tr-TR" dirty="0" smtClean="0"/>
              <a:t>Etin kırmızı rengi </a:t>
            </a:r>
            <a:r>
              <a:rPr lang="tr-TR" u="sng" dirty="0" err="1" smtClean="0"/>
              <a:t>miyoglobinden</a:t>
            </a:r>
            <a:r>
              <a:rPr lang="tr-TR" dirty="0" smtClean="0"/>
              <a:t> ileri gelmektedir.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916832"/>
            <a:ext cx="8229600" cy="3528392"/>
          </a:xfrm>
        </p:spPr>
        <p:txBody>
          <a:bodyPr>
            <a:normAutofit/>
          </a:bodyPr>
          <a:lstStyle/>
          <a:p>
            <a:pPr>
              <a:buNone/>
            </a:pPr>
            <a:r>
              <a:rPr lang="tr-TR" dirty="0" smtClean="0"/>
              <a:t>    Etler biyolojik değeri yüksek iyi kalite protein kaynağıdır. Ayrıca kırmızı etler, demir ve çinko bakımından da zengindir. Etin su olmayan kısımları çoğunlukla protein ve yağdan ibaret olduğundan aynı zamanda enerji kaynağıdır.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00808"/>
            <a:ext cx="8229600" cy="3816424"/>
          </a:xfrm>
        </p:spPr>
        <p:txBody>
          <a:bodyPr>
            <a:normAutofit/>
          </a:bodyPr>
          <a:lstStyle/>
          <a:p>
            <a:pPr>
              <a:buNone/>
            </a:pPr>
            <a:r>
              <a:rPr lang="tr-TR" dirty="0" smtClean="0"/>
              <a:t>    Etteki yağ çoğunlukla palmitik, stearik gibi doymuş yağ asitlerinden oluşmuştur. Yağlı etler daha fazla enerji verir. Yağsız etlerin kalori değeri düşük protein değeri yüksektir. Besin değerleri dikkate alındığında kasaplık hayvanlar ile kümes hayvanları benzerlik gösterir.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Beyaz etli hayvanlarda demir miktarı ile yağ içeriği kırmızı ete oranla daha azdır. Buna karşın protein ve </a:t>
            </a:r>
            <a:r>
              <a:rPr lang="tr-TR" dirty="0" err="1" smtClean="0"/>
              <a:t>niasin</a:t>
            </a:r>
            <a:r>
              <a:rPr lang="tr-TR" dirty="0" smtClean="0"/>
              <a:t> miktarı daha fazladır. Su ürünleri ise vitaminler (özellikle yağda çözünen vitaminler A, D, E, K ) ile mineral maddeler (fosfor, iyot, potasyum) yönünden; sakatatlar protein, demir, A ve B grubu vitaminlerinden zengindir</a:t>
            </a:r>
            <a:r>
              <a:rPr lang="tr-TR" b="1" dirty="0" smtClean="0"/>
              <a:t>.</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4" algn="ctr" rtl="0">
              <a:spcBef>
                <a:spcPct val="0"/>
              </a:spcBef>
            </a:pPr>
            <a:r>
              <a:rPr lang="tr-TR" sz="3000" dirty="0"/>
              <a:t>Et </a:t>
            </a:r>
            <a:r>
              <a:rPr lang="tr-TR" sz="3000" dirty="0" smtClean="0"/>
              <a:t>çeşitleri</a:t>
            </a:r>
            <a:endParaRPr lang="tr-TR" sz="3000" dirty="0"/>
          </a:p>
        </p:txBody>
      </p:sp>
      <p:sp>
        <p:nvSpPr>
          <p:cNvPr id="3" name="2 İçerik Yer Tutucusu"/>
          <p:cNvSpPr>
            <a:spLocks noGrp="1"/>
          </p:cNvSpPr>
          <p:nvPr>
            <p:ph idx="1"/>
          </p:nvPr>
        </p:nvSpPr>
        <p:spPr>
          <a:xfrm>
            <a:off x="-1009128" y="2204864"/>
            <a:ext cx="10153128" cy="3412976"/>
          </a:xfrm>
        </p:spPr>
        <p:txBody>
          <a:bodyPr/>
          <a:lstStyle/>
          <a:p>
            <a:pPr lvl="5"/>
            <a:r>
              <a:rPr lang="tr-TR" dirty="0" smtClean="0"/>
              <a:t>Kasaplık hayvanlar (sığır, manda, dana, domuz, koyun, keçi vb.)</a:t>
            </a:r>
            <a:endParaRPr lang="tr-TR" sz="1600" dirty="0" smtClean="0"/>
          </a:p>
          <a:p>
            <a:pPr lvl="5"/>
            <a:r>
              <a:rPr lang="tr-TR" dirty="0" smtClean="0"/>
              <a:t>Kümes hayvanları (tavuk, horoz, piliç, hindi, kaz, ördek vb.)</a:t>
            </a:r>
            <a:endParaRPr lang="tr-TR" sz="1600" dirty="0" smtClean="0"/>
          </a:p>
          <a:p>
            <a:pPr lvl="5"/>
            <a:r>
              <a:rPr lang="tr-TR" dirty="0" smtClean="0"/>
              <a:t>Su ürünleri (balık çeşitleri ile kabuklu deniz ürünleri)</a:t>
            </a:r>
            <a:endParaRPr lang="tr-TR" sz="1600" dirty="0" smtClean="0"/>
          </a:p>
          <a:p>
            <a:pPr lvl="5"/>
            <a:r>
              <a:rPr lang="tr-TR" dirty="0" smtClean="0"/>
              <a:t>Av hayvanları (bıldırcın, keklik, tavşan vb.)</a:t>
            </a:r>
            <a:endParaRPr lang="tr-TR" sz="1600" dirty="0" smtClean="0"/>
          </a:p>
          <a:p>
            <a:pPr lvl="5"/>
            <a:r>
              <a:rPr lang="tr-TR" dirty="0" smtClean="0"/>
              <a:t>Sakatatlar (ciğer, yürek, böbrek, beyin vb.)</a:t>
            </a:r>
            <a:endParaRPr lang="tr-TR" sz="1600" dirty="0" smtClean="0"/>
          </a:p>
          <a:p>
            <a:pPr lvl="5"/>
            <a:r>
              <a:rPr lang="tr-TR" dirty="0" smtClean="0"/>
              <a:t>Et ürünleri (sucuk, sosis, salam, pastırma, kavurma, füme etler vb.)</a:t>
            </a:r>
            <a:endParaRPr lang="tr-TR" sz="1600"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4" algn="ctr" rtl="0">
              <a:spcBef>
                <a:spcPct val="0"/>
              </a:spcBef>
            </a:pPr>
            <a:r>
              <a:rPr lang="tr-TR" sz="3000" dirty="0"/>
              <a:t>Etlerin kullanılması ve pişirilme </a:t>
            </a:r>
            <a:r>
              <a:rPr lang="tr-TR" sz="3000" dirty="0" smtClean="0"/>
              <a:t>esasları</a:t>
            </a:r>
            <a:endParaRPr lang="tr-TR" sz="3000" dirty="0"/>
          </a:p>
        </p:txBody>
      </p:sp>
      <p:sp>
        <p:nvSpPr>
          <p:cNvPr id="3" name="2 İçerik Yer Tutucusu"/>
          <p:cNvSpPr>
            <a:spLocks noGrp="1"/>
          </p:cNvSpPr>
          <p:nvPr>
            <p:ph idx="1"/>
          </p:nvPr>
        </p:nvSpPr>
        <p:spPr/>
        <p:txBody>
          <a:bodyPr>
            <a:normAutofit/>
          </a:bodyPr>
          <a:lstStyle/>
          <a:p>
            <a:pPr>
              <a:buNone/>
            </a:pPr>
            <a:r>
              <a:rPr lang="tr-TR" dirty="0" smtClean="0"/>
              <a:t>    Etler besin değerinin yüksek olması yanında ekonomik olarak da pahalı besinlerdir. </a:t>
            </a:r>
            <a:br>
              <a:rPr lang="tr-TR" dirty="0" smtClean="0"/>
            </a:br>
            <a:r>
              <a:rPr lang="tr-TR" dirty="0" smtClean="0"/>
              <a:t>Bu nedenle kullanılması sırasında kayıpların önlenmesi ve en iyi şekilde yararlanılması gerekir. Hayvan kesildiği zaman </a:t>
            </a:r>
            <a:r>
              <a:rPr lang="tr-TR" b="1" dirty="0" smtClean="0"/>
              <a:t>ölüm katılığı (</a:t>
            </a:r>
            <a:r>
              <a:rPr lang="tr-TR" b="1" dirty="0" err="1" smtClean="0"/>
              <a:t>rigor</a:t>
            </a:r>
            <a:r>
              <a:rPr lang="tr-TR" b="1" dirty="0" smtClean="0"/>
              <a:t> </a:t>
            </a:r>
            <a:r>
              <a:rPr lang="tr-TR" b="1" dirty="0" err="1" smtClean="0"/>
              <a:t>mortis</a:t>
            </a:r>
            <a:r>
              <a:rPr lang="tr-TR" b="1" dirty="0" smtClean="0"/>
              <a:t>) </a:t>
            </a:r>
            <a:r>
              <a:rPr lang="tr-TR" dirty="0" smtClean="0"/>
              <a:t>nedeni ile serttir. </a:t>
            </a:r>
          </a:p>
          <a:p>
            <a:pPr>
              <a:buNone/>
            </a:pPr>
            <a:endParaRPr lang="tr-TR" dirty="0" smtClean="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Bu nedenle özellikle sığır, koyun, keçi gibi büyükbaş hayvanlar kesildikten sonra bir süre bekletilmelidir. Bekleme süresi bekletilen yerin ısı derecesine bağlıdır. </a:t>
            </a:r>
            <a:r>
              <a:rPr lang="tr-TR" u="sng" dirty="0" smtClean="0"/>
              <a:t>Ölüm sertliği 0 (sıfır) derecede, kümes hayvanlarında 1 saatte, koyunda 1–2 günde, sığır ve benzeri hayvanlarda 10 günde kaybolur</a:t>
            </a:r>
            <a:r>
              <a:rPr lang="tr-TR" dirty="0" smtClean="0"/>
              <a:t>.</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852936"/>
            <a:ext cx="8229600" cy="1143000"/>
          </a:xfrm>
        </p:spPr>
        <p:txBody>
          <a:bodyPr/>
          <a:lstStyle/>
          <a:p>
            <a:r>
              <a:rPr lang="tr-TR" dirty="0" smtClean="0"/>
              <a:t>TEŞEKKÜRLER  </a:t>
            </a:r>
            <a:r>
              <a:rPr lang="tr-TR" dirty="0" smtClean="0">
                <a:sym typeface="Wingdings" pitchFamily="2" charset="2"/>
              </a:rPr>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08920"/>
            <a:ext cx="8229600" cy="1143000"/>
          </a:xfrm>
        </p:spPr>
        <p:txBody>
          <a:bodyPr/>
          <a:lstStyle/>
          <a:p>
            <a:r>
              <a:rPr lang="tr-TR" dirty="0" smtClean="0"/>
              <a:t>BESİN GRUPLARI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1143000"/>
          </a:xfrm>
        </p:spPr>
        <p:txBody>
          <a:bodyPr>
            <a:normAutofit fontScale="90000"/>
          </a:bodyPr>
          <a:lstStyle/>
          <a:p>
            <a:r>
              <a:rPr lang="tr-TR" b="1" dirty="0" smtClean="0"/>
              <a:t/>
            </a:r>
            <a:br>
              <a:rPr lang="tr-TR" b="1" dirty="0" smtClean="0"/>
            </a:br>
            <a:r>
              <a:rPr lang="tr-TR" sz="4000" dirty="0" smtClean="0"/>
              <a:t>Grup İçindeki Değişim Yiyecekleri, Ortalama Porsiyon Ölçüleri ve Günlük Gereksinim</a:t>
            </a:r>
            <a:endParaRPr lang="tr-TR" sz="4000" dirty="0"/>
          </a:p>
        </p:txBody>
      </p:sp>
      <p:sp>
        <p:nvSpPr>
          <p:cNvPr id="3" name="2 İçerik Yer Tutucusu"/>
          <p:cNvSpPr>
            <a:spLocks noGrp="1"/>
          </p:cNvSpPr>
          <p:nvPr>
            <p:ph idx="1"/>
          </p:nvPr>
        </p:nvSpPr>
        <p:spPr>
          <a:xfrm>
            <a:off x="467544" y="2204864"/>
            <a:ext cx="8229600" cy="3960440"/>
          </a:xfrm>
        </p:spPr>
        <p:txBody>
          <a:bodyPr>
            <a:normAutofit/>
          </a:bodyPr>
          <a:lstStyle/>
          <a:p>
            <a:pPr>
              <a:buNone/>
            </a:pPr>
            <a:r>
              <a:rPr lang="tr-TR" dirty="0" smtClean="0"/>
              <a:t>    </a:t>
            </a:r>
            <a:r>
              <a:rPr lang="tr-TR" sz="3000" dirty="0" smtClean="0"/>
              <a:t>Bu grup kalsiyum için en iyi kaynaktır. Süt, yoğurt, peynir, çökelek ve süt ile yapılan tatlılar bu gruba girer. Bu gruptaki yiyeceklerin herhangi birinden veya birkaçından günde 2 porsiyon yenilmelidir. Bir büyük su bardağı süt veya yoğurt, iki kibrit kutusu büyüklükte peynir, bir küçük kâse muhallebi veya sütlaç bir porsiyon kabul edilir.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916832"/>
            <a:ext cx="8229600" cy="3845024"/>
          </a:xfrm>
        </p:spPr>
        <p:txBody>
          <a:bodyPr/>
          <a:lstStyle/>
          <a:p>
            <a:pPr>
              <a:buNone/>
            </a:pPr>
            <a:r>
              <a:rPr lang="tr-TR" dirty="0" smtClean="0"/>
              <a:t>    Bu besinlerin birinden tam porsiyon alınmadığında birkaçından yarımşar porsiyondan en az bir porsiyon tamamlanmalıdır. Bu gruptaki yiyecekler özellikle büyümekte olan çocuklar, gebe ve  emzikli kadınlar ile yaşlılar için önemlidir.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971600" y="1124744"/>
          <a:ext cx="7200799" cy="4896543"/>
        </p:xfrm>
        <a:graphic>
          <a:graphicData uri="http://schemas.openxmlformats.org/drawingml/2006/table">
            <a:tbl>
              <a:tblPr/>
              <a:tblGrid>
                <a:gridCol w="2449009"/>
                <a:gridCol w="4751790"/>
              </a:tblGrid>
              <a:tr h="1106072">
                <a:tc>
                  <a:txBody>
                    <a:bodyPr/>
                    <a:lstStyle/>
                    <a:p>
                      <a:pPr marL="67945">
                        <a:spcBef>
                          <a:spcPts val="430"/>
                        </a:spcBef>
                        <a:spcAft>
                          <a:spcPts val="0"/>
                        </a:spcAft>
                      </a:pPr>
                      <a:r>
                        <a:rPr lang="en-US" sz="2000" dirty="0" err="1">
                          <a:latin typeface="Times New Roman"/>
                          <a:ea typeface="Times New Roman"/>
                          <a:cs typeface="Times New Roman"/>
                        </a:rPr>
                        <a:t>Süt</a:t>
                      </a:r>
                      <a:r>
                        <a:rPr lang="en-US" sz="2000" dirty="0">
                          <a:latin typeface="Times New Roman"/>
                          <a:ea typeface="Times New Roman"/>
                          <a:cs typeface="Times New Roman"/>
                        </a:rPr>
                        <a:t>, </a:t>
                      </a:r>
                      <a:r>
                        <a:rPr lang="en-US" sz="2000" dirty="0" err="1">
                          <a:latin typeface="Times New Roman"/>
                          <a:ea typeface="Times New Roman"/>
                          <a:cs typeface="Times New Roman"/>
                        </a:rPr>
                        <a:t>yoğurt</a:t>
                      </a:r>
                      <a:endParaRPr lang="tr-TR" sz="20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430"/>
                        </a:spcBef>
                        <a:spcAft>
                          <a:spcPts val="0"/>
                        </a:spcAft>
                      </a:pPr>
                      <a:r>
                        <a:rPr lang="en-US" sz="2000">
                          <a:latin typeface="Times New Roman"/>
                          <a:ea typeface="Times New Roman"/>
                          <a:cs typeface="Times New Roman"/>
                        </a:rPr>
                        <a:t>1 orta boy su bardağı (230–250 g)</a:t>
                      </a:r>
                      <a:endParaRPr lang="tr-TR" sz="20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56">
                <a:tc>
                  <a:txBody>
                    <a:bodyPr/>
                    <a:lstStyle/>
                    <a:p>
                      <a:pPr marL="67945">
                        <a:spcBef>
                          <a:spcPts val="430"/>
                        </a:spcBef>
                        <a:spcAft>
                          <a:spcPts val="0"/>
                        </a:spcAft>
                      </a:pPr>
                      <a:r>
                        <a:rPr lang="en-US" sz="2000">
                          <a:latin typeface="Times New Roman"/>
                          <a:ea typeface="Times New Roman"/>
                          <a:cs typeface="Times New Roman"/>
                        </a:rPr>
                        <a:t>Ayran</a:t>
                      </a:r>
                      <a:endParaRPr lang="tr-TR" sz="20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430"/>
                        </a:spcBef>
                        <a:spcAft>
                          <a:spcPts val="0"/>
                        </a:spcAft>
                      </a:pPr>
                      <a:r>
                        <a:rPr lang="en-US" sz="2000">
                          <a:latin typeface="Times New Roman"/>
                          <a:ea typeface="Times New Roman"/>
                          <a:cs typeface="Times New Roman"/>
                        </a:rPr>
                        <a:t>2 orta boy su bardağı (230–250 g x 2)</a:t>
                      </a:r>
                      <a:endParaRPr lang="tr-TR" sz="20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87">
                <a:tc>
                  <a:txBody>
                    <a:bodyPr/>
                    <a:lstStyle/>
                    <a:p>
                      <a:pPr marL="67945">
                        <a:spcBef>
                          <a:spcPts val="430"/>
                        </a:spcBef>
                        <a:spcAft>
                          <a:spcPts val="0"/>
                        </a:spcAft>
                      </a:pPr>
                      <a:r>
                        <a:rPr lang="en-US" sz="2000">
                          <a:latin typeface="Times New Roman"/>
                          <a:ea typeface="Times New Roman"/>
                          <a:cs typeface="Times New Roman"/>
                        </a:rPr>
                        <a:t>Peynir, çökelek</a:t>
                      </a:r>
                      <a:endParaRPr lang="tr-TR" sz="20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430"/>
                        </a:spcBef>
                        <a:spcAft>
                          <a:spcPts val="0"/>
                        </a:spcAft>
                      </a:pPr>
                      <a:r>
                        <a:rPr lang="en-US" sz="2000">
                          <a:latin typeface="Times New Roman"/>
                          <a:ea typeface="Times New Roman"/>
                          <a:cs typeface="Times New Roman"/>
                        </a:rPr>
                        <a:t>2 kibrit kutusu büyüklüğünde (50–60 g)</a:t>
                      </a:r>
                      <a:endParaRPr lang="tr-TR" sz="20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3528">
                <a:tc>
                  <a:txBody>
                    <a:bodyPr/>
                    <a:lstStyle/>
                    <a:p>
                      <a:pPr marL="67945">
                        <a:spcBef>
                          <a:spcPts val="430"/>
                        </a:spcBef>
                        <a:spcAft>
                          <a:spcPts val="0"/>
                        </a:spcAft>
                      </a:pPr>
                      <a:r>
                        <a:rPr lang="en-US" sz="2000">
                          <a:latin typeface="Times New Roman"/>
                          <a:ea typeface="Times New Roman"/>
                          <a:cs typeface="Times New Roman"/>
                        </a:rPr>
                        <a:t>Muhallebi, sütlaç</a:t>
                      </a:r>
                      <a:endParaRPr lang="tr-TR" sz="20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430"/>
                        </a:spcBef>
                        <a:spcAft>
                          <a:spcPts val="0"/>
                        </a:spcAft>
                      </a:pPr>
                      <a:r>
                        <a:rPr lang="en-US" sz="2000" dirty="0">
                          <a:latin typeface="Times New Roman"/>
                          <a:ea typeface="Times New Roman"/>
                          <a:cs typeface="Times New Roman"/>
                        </a:rPr>
                        <a:t>2 </a:t>
                      </a:r>
                      <a:r>
                        <a:rPr lang="en-US" sz="2000" dirty="0" err="1">
                          <a:latin typeface="Times New Roman"/>
                          <a:ea typeface="Times New Roman"/>
                          <a:cs typeface="Times New Roman"/>
                        </a:rPr>
                        <a:t>küçük</a:t>
                      </a:r>
                      <a:r>
                        <a:rPr lang="en-US" sz="2000" dirty="0">
                          <a:latin typeface="Times New Roman"/>
                          <a:ea typeface="Times New Roman"/>
                          <a:cs typeface="Times New Roman"/>
                        </a:rPr>
                        <a:t> </a:t>
                      </a:r>
                      <a:r>
                        <a:rPr lang="en-US" sz="2000" dirty="0" err="1">
                          <a:latin typeface="Times New Roman"/>
                          <a:ea typeface="Times New Roman"/>
                          <a:cs typeface="Times New Roman"/>
                        </a:rPr>
                        <a:t>kâse</a:t>
                      </a:r>
                      <a:r>
                        <a:rPr lang="en-US" sz="2000" dirty="0">
                          <a:latin typeface="Times New Roman"/>
                          <a:ea typeface="Times New Roman"/>
                          <a:cs typeface="Times New Roman"/>
                        </a:rPr>
                        <a:t> </a:t>
                      </a:r>
                      <a:r>
                        <a:rPr lang="en-US" sz="2000" dirty="0" err="1">
                          <a:latin typeface="Times New Roman"/>
                          <a:ea typeface="Times New Roman"/>
                          <a:cs typeface="Times New Roman"/>
                        </a:rPr>
                        <a:t>ya</a:t>
                      </a:r>
                      <a:r>
                        <a:rPr lang="en-US" sz="2000" dirty="0">
                          <a:latin typeface="Times New Roman"/>
                          <a:ea typeface="Times New Roman"/>
                          <a:cs typeface="Times New Roman"/>
                        </a:rPr>
                        <a:t> </a:t>
                      </a:r>
                      <a:r>
                        <a:rPr lang="en-US" sz="2000" dirty="0" err="1">
                          <a:latin typeface="Times New Roman"/>
                          <a:ea typeface="Times New Roman"/>
                          <a:cs typeface="Times New Roman"/>
                        </a:rPr>
                        <a:t>da</a:t>
                      </a:r>
                      <a:r>
                        <a:rPr lang="en-US" sz="2000" dirty="0">
                          <a:latin typeface="Times New Roman"/>
                          <a:ea typeface="Times New Roman"/>
                          <a:cs typeface="Times New Roman"/>
                        </a:rPr>
                        <a:t> 1 </a:t>
                      </a:r>
                      <a:r>
                        <a:rPr lang="en-US" sz="2000" dirty="0" err="1">
                          <a:latin typeface="Times New Roman"/>
                          <a:ea typeface="Times New Roman"/>
                          <a:cs typeface="Times New Roman"/>
                        </a:rPr>
                        <a:t>büyük</a:t>
                      </a:r>
                      <a:r>
                        <a:rPr lang="en-US" sz="2000" dirty="0">
                          <a:latin typeface="Times New Roman"/>
                          <a:ea typeface="Times New Roman"/>
                          <a:cs typeface="Times New Roman"/>
                        </a:rPr>
                        <a:t> </a:t>
                      </a:r>
                      <a:r>
                        <a:rPr lang="en-US" sz="2000" dirty="0" err="1">
                          <a:latin typeface="Times New Roman"/>
                          <a:ea typeface="Times New Roman"/>
                          <a:cs typeface="Times New Roman"/>
                        </a:rPr>
                        <a:t>kâse</a:t>
                      </a:r>
                      <a:endParaRPr lang="tr-TR" sz="20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100" b="1" dirty="0" smtClean="0"/>
              <a:t>Et, Yumurta, Kuru baklagiller ve Yağlı Tohumlar</a:t>
            </a:r>
            <a:endParaRPr lang="tr-TR" dirty="0"/>
          </a:p>
        </p:txBody>
      </p:sp>
      <p:sp>
        <p:nvSpPr>
          <p:cNvPr id="3" name="2 İçerik Yer Tutucusu"/>
          <p:cNvSpPr>
            <a:spLocks noGrp="1"/>
          </p:cNvSpPr>
          <p:nvPr>
            <p:ph idx="1"/>
          </p:nvPr>
        </p:nvSpPr>
        <p:spPr>
          <a:xfrm>
            <a:off x="457200" y="1600201"/>
            <a:ext cx="8229600" cy="2692896"/>
          </a:xfrm>
        </p:spPr>
        <p:txBody>
          <a:bodyPr/>
          <a:lstStyle/>
          <a:p>
            <a:pPr>
              <a:buNone/>
            </a:pPr>
            <a:r>
              <a:rPr lang="tr-TR" dirty="0" smtClean="0"/>
              <a:t/>
            </a:r>
            <a:br>
              <a:rPr lang="tr-TR" dirty="0" smtClean="0"/>
            </a:br>
            <a:r>
              <a:rPr lang="tr-TR" dirty="0" smtClean="0"/>
              <a:t>Bu grupta; sığır, koyun, kümes hayvanları, av hayvanları, sakatatlar, deniz ürünleri, yumurta, kuru baklagiller, fındık, ceviz, susam, badem ve diğer yağlı tohumlar yer almaktadır.</a:t>
            </a:r>
          </a:p>
          <a:p>
            <a:endParaRPr lang="tr-TR" dirty="0"/>
          </a:p>
        </p:txBody>
      </p:sp>
      <p:pic>
        <p:nvPicPr>
          <p:cNvPr id="4" name="image14.jpeg"/>
          <p:cNvPicPr/>
          <p:nvPr/>
        </p:nvPicPr>
        <p:blipFill>
          <a:blip r:embed="rId2" cstate="print"/>
          <a:stretch>
            <a:fillRect/>
          </a:stretch>
        </p:blipFill>
        <p:spPr>
          <a:xfrm>
            <a:off x="2411760" y="4509120"/>
            <a:ext cx="4032448" cy="17281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Etin Bileşimi ve Beslenmedeki Önemi</a:t>
            </a:r>
            <a:endParaRPr lang="tr-TR" dirty="0"/>
          </a:p>
        </p:txBody>
      </p:sp>
      <p:sp>
        <p:nvSpPr>
          <p:cNvPr id="3" name="2 İçerik Yer Tutucusu"/>
          <p:cNvSpPr>
            <a:spLocks noGrp="1"/>
          </p:cNvSpPr>
          <p:nvPr>
            <p:ph idx="1"/>
          </p:nvPr>
        </p:nvSpPr>
        <p:spPr/>
        <p:txBody>
          <a:bodyPr>
            <a:normAutofit/>
          </a:bodyPr>
          <a:lstStyle/>
          <a:p>
            <a:pPr>
              <a:buNone/>
            </a:pPr>
            <a:r>
              <a:rPr lang="tr-TR" dirty="0" smtClean="0"/>
              <a:t>    Et; sığır, koyun, kümes, av ve deniz hayvanlarının yenilebilen kaslarıdır. Etler, hayvansal besinler içinde üretimi en kolay, beslenme hastalıklarını önleyen, açlık hissini gideren, iştah verici, lezzetli bir besin olmasından dolayı beslenmemizde önemli yer tutar.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916832"/>
            <a:ext cx="8229600" cy="3412976"/>
          </a:xfrm>
        </p:spPr>
        <p:txBody>
          <a:bodyPr/>
          <a:lstStyle/>
          <a:p>
            <a:pPr>
              <a:buNone/>
            </a:pPr>
            <a:r>
              <a:rPr lang="tr-TR" dirty="0" smtClean="0"/>
              <a:t>    Büyükbaş, koyun, vb. hayvan etleri kırmızı et, kanatlılar ve su ürünlerinin etleri beyaz et olarak tanımlanır. Etin bileşiminde, </a:t>
            </a:r>
            <a:r>
              <a:rPr lang="tr-TR" u="sng" dirty="0" smtClean="0"/>
              <a:t>protein, yağ, mineraller </a:t>
            </a:r>
            <a:r>
              <a:rPr lang="tr-TR" dirty="0" smtClean="0"/>
              <a:t>ve </a:t>
            </a:r>
            <a:r>
              <a:rPr lang="tr-TR" u="sng" dirty="0" smtClean="0"/>
              <a:t>vitaminler </a:t>
            </a:r>
            <a:r>
              <a:rPr lang="tr-TR" dirty="0" smtClean="0"/>
              <a:t>bulunur. İyi kalite protein içerdiği ve protein oranı yüksek olduğu için en önemli protein kaynaklarındandır.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Etlerin Yapısı ve Besin Değeri</a:t>
            </a:r>
            <a:endParaRPr lang="tr-TR" dirty="0"/>
          </a:p>
        </p:txBody>
      </p:sp>
      <p:sp>
        <p:nvSpPr>
          <p:cNvPr id="3" name="2 İçerik Yer Tutucusu"/>
          <p:cNvSpPr>
            <a:spLocks noGrp="1"/>
          </p:cNvSpPr>
          <p:nvPr>
            <p:ph idx="1"/>
          </p:nvPr>
        </p:nvSpPr>
        <p:spPr/>
        <p:txBody>
          <a:bodyPr>
            <a:normAutofit/>
          </a:bodyPr>
          <a:lstStyle/>
          <a:p>
            <a:pPr>
              <a:buNone/>
            </a:pPr>
            <a:r>
              <a:rPr lang="tr-TR" dirty="0" smtClean="0"/>
              <a:t>    Etler, hücrelerin sıra sıra bir araya gelerek iplik biçiminde oluşturdukları liflerin bağ dokuları ile bağlanmasından oluşmuş kaslardır. Bağ dokularından beyaz renkte olan </a:t>
            </a:r>
            <a:r>
              <a:rPr lang="tr-TR" dirty="0" err="1" smtClean="0"/>
              <a:t>kollojen</a:t>
            </a:r>
            <a:r>
              <a:rPr lang="tr-TR" dirty="0" smtClean="0"/>
              <a:t> sarı renkte olan </a:t>
            </a:r>
            <a:r>
              <a:rPr lang="tr-TR" dirty="0" err="1" smtClean="0"/>
              <a:t>elastin</a:t>
            </a:r>
            <a:r>
              <a:rPr lang="tr-TR" dirty="0" smtClean="0"/>
              <a:t> diye adlandırılır. </a:t>
            </a:r>
            <a:r>
              <a:rPr lang="tr-TR" dirty="0" err="1" smtClean="0"/>
              <a:t>Kollojen</a:t>
            </a:r>
            <a:r>
              <a:rPr lang="tr-TR" dirty="0" smtClean="0"/>
              <a:t> su ile ısıtıldığı zaman jelâtine hidrolize olur. </a:t>
            </a:r>
            <a:r>
              <a:rPr lang="tr-TR" dirty="0" err="1" smtClean="0"/>
              <a:t>Elastin</a:t>
            </a:r>
            <a:r>
              <a:rPr lang="tr-TR" dirty="0" smtClean="0"/>
              <a:t> pişirme ile önemli bir değişiklik göstermez.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669</Words>
  <Application>Microsoft Office PowerPoint</Application>
  <PresentationFormat>Ekran Gösterisi (4:3)</PresentationFormat>
  <Paragraphs>35</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BESLENME</vt:lpstr>
      <vt:lpstr>BESİN GRUPLARI</vt:lpstr>
      <vt:lpstr> Grup İçindeki Değişim Yiyecekleri, Ortalama Porsiyon Ölçüleri ve Günlük Gereksinim</vt:lpstr>
      <vt:lpstr>Slayt 4</vt:lpstr>
      <vt:lpstr>Slayt 5</vt:lpstr>
      <vt:lpstr>Et, Yumurta, Kuru baklagiller ve Yağlı Tohumlar</vt:lpstr>
      <vt:lpstr>Etin Bileşimi ve Beslenmedeki Önemi</vt:lpstr>
      <vt:lpstr>Slayt 8</vt:lpstr>
      <vt:lpstr>Etlerin Yapısı ve Besin Değeri</vt:lpstr>
      <vt:lpstr>Slayt 10</vt:lpstr>
      <vt:lpstr>Slayt 11</vt:lpstr>
      <vt:lpstr>Slayt 12</vt:lpstr>
      <vt:lpstr>Slayt 13</vt:lpstr>
      <vt:lpstr>Et çeşitleri</vt:lpstr>
      <vt:lpstr>Etlerin kullanılması ve pişirilme esasları</vt:lpstr>
      <vt:lpstr>Slayt 16</vt:lpstr>
      <vt:lpstr>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BESLENME</dc:title>
  <dc:creator>TEST</dc:creator>
  <cp:lastModifiedBy>fatihkoleji</cp:lastModifiedBy>
  <cp:revision>3</cp:revision>
  <dcterms:created xsi:type="dcterms:W3CDTF">2020-04-01T11:32:44Z</dcterms:created>
  <dcterms:modified xsi:type="dcterms:W3CDTF">2020-04-01T13:29:38Z</dcterms:modified>
</cp:coreProperties>
</file>