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420888"/>
            <a:ext cx="7772400" cy="1470025"/>
          </a:xfrm>
        </p:spPr>
        <p:txBody>
          <a:bodyPr/>
          <a:lstStyle/>
          <a:p>
            <a:r>
              <a:rPr lang="tr-TR" dirty="0" smtClean="0"/>
              <a:t>ET VE ET ÜRÜNLERİNİN SATIŞI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683567" y="692700"/>
          <a:ext cx="8064896" cy="5832645"/>
        </p:xfrm>
        <a:graphic>
          <a:graphicData uri="http://schemas.openxmlformats.org/drawingml/2006/table">
            <a:tbl>
              <a:tblPr/>
              <a:tblGrid>
                <a:gridCol w="1278259"/>
                <a:gridCol w="988860"/>
                <a:gridCol w="859365"/>
                <a:gridCol w="1087942"/>
                <a:gridCol w="1033987"/>
                <a:gridCol w="859365"/>
                <a:gridCol w="1099714"/>
                <a:gridCol w="857404"/>
              </a:tblGrid>
              <a:tr h="666588">
                <a:tc>
                  <a:txBody>
                    <a:bodyPr/>
                    <a:lstStyle/>
                    <a:p>
                      <a:pPr marL="57785" marR="52705" algn="ctr">
                        <a:lnSpc>
                          <a:spcPts val="1145"/>
                        </a:lnSpc>
                        <a:spcAft>
                          <a:spcPts val="0"/>
                        </a:spcAft>
                      </a:pPr>
                      <a:r>
                        <a:rPr lang="en-US" sz="1200" b="1" dirty="0" err="1" smtClean="0">
                          <a:latin typeface="Times New Roman"/>
                          <a:ea typeface="Times New Roman"/>
                          <a:cs typeface="Times New Roman"/>
                        </a:rPr>
                        <a:t>PERSONEL</a:t>
                      </a:r>
                      <a:endParaRPr lang="tr-TR" sz="1200" dirty="0" smtClean="0">
                        <a:latin typeface="Times New Roman"/>
                        <a:ea typeface="Times New Roman"/>
                        <a:cs typeface="Times New Roman"/>
                      </a:endParaRPr>
                    </a:p>
                    <a:p>
                      <a:pPr marL="57785" marR="52705" algn="ctr">
                        <a:lnSpc>
                          <a:spcPts val="1055"/>
                        </a:lnSpc>
                        <a:spcAft>
                          <a:spcPts val="0"/>
                        </a:spcAft>
                      </a:pPr>
                      <a:r>
                        <a:rPr lang="en-US" sz="1200" b="1" dirty="0" err="1" smtClean="0">
                          <a:latin typeface="Times New Roman"/>
                          <a:ea typeface="Times New Roman"/>
                          <a:cs typeface="Times New Roman"/>
                        </a:rPr>
                        <a:t>İSMİ</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67945">
                        <a:lnSpc>
                          <a:spcPts val="1055"/>
                        </a:lnSpc>
                        <a:spcAft>
                          <a:spcPts val="0"/>
                        </a:spcAft>
                      </a:pPr>
                      <a:r>
                        <a:rPr lang="en-US" sz="1200" b="1">
                          <a:latin typeface="Times New Roman"/>
                          <a:ea typeface="Times New Roman"/>
                          <a:cs typeface="Times New Roman"/>
                        </a:rPr>
                        <a:t>Pazartesi</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880" marR="52070" algn="ctr">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55880" marR="51435" algn="ctr">
                        <a:lnSpc>
                          <a:spcPts val="1055"/>
                        </a:lnSpc>
                        <a:spcAft>
                          <a:spcPts val="0"/>
                        </a:spcAft>
                      </a:pPr>
                      <a:r>
                        <a:rPr lang="en-US" sz="1200" b="1">
                          <a:latin typeface="Times New Roman"/>
                          <a:ea typeface="Times New Roman"/>
                          <a:cs typeface="Times New Roman"/>
                        </a:rPr>
                        <a:t>Salı</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340" marR="51435" algn="ctr">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56515" marR="51435" algn="ctr">
                        <a:lnSpc>
                          <a:spcPts val="1055"/>
                        </a:lnSpc>
                        <a:spcAft>
                          <a:spcPts val="0"/>
                        </a:spcAft>
                      </a:pPr>
                      <a:r>
                        <a:rPr lang="en-US" sz="1200" b="1">
                          <a:latin typeface="Times New Roman"/>
                          <a:ea typeface="Times New Roman"/>
                          <a:cs typeface="Times New Roman"/>
                        </a:rPr>
                        <a:t>Çarşamba</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5730">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69850">
                        <a:lnSpc>
                          <a:spcPts val="1055"/>
                        </a:lnSpc>
                        <a:spcAft>
                          <a:spcPts val="0"/>
                        </a:spcAft>
                      </a:pPr>
                      <a:r>
                        <a:rPr lang="en-US" sz="1200" b="1">
                          <a:latin typeface="Times New Roman"/>
                          <a:ea typeface="Times New Roman"/>
                          <a:cs typeface="Times New Roman"/>
                        </a:rPr>
                        <a:t>Perşembe</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110490">
                        <a:lnSpc>
                          <a:spcPts val="1055"/>
                        </a:lnSpc>
                        <a:spcAft>
                          <a:spcPts val="0"/>
                        </a:spcAft>
                      </a:pPr>
                      <a:r>
                        <a:rPr lang="en-US" sz="1200" b="1">
                          <a:latin typeface="Times New Roman"/>
                          <a:ea typeface="Times New Roman"/>
                          <a:cs typeface="Times New Roman"/>
                        </a:rPr>
                        <a:t>Cuma</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marR="52070" algn="ctr">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55880" marR="52070" algn="ctr">
                        <a:lnSpc>
                          <a:spcPts val="1055"/>
                        </a:lnSpc>
                        <a:spcAft>
                          <a:spcPts val="0"/>
                        </a:spcAft>
                      </a:pPr>
                      <a:r>
                        <a:rPr lang="en-US" sz="1200" b="1">
                          <a:latin typeface="Times New Roman"/>
                          <a:ea typeface="Times New Roman"/>
                          <a:cs typeface="Times New Roman"/>
                        </a:rPr>
                        <a:t>Cumartesi</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145"/>
                        </a:lnSpc>
                        <a:spcAft>
                          <a:spcPts val="0"/>
                        </a:spcAft>
                      </a:pPr>
                      <a:r>
                        <a:rPr lang="en-US" sz="1200" b="1">
                          <a:latin typeface="Times New Roman"/>
                          <a:ea typeface="Times New Roman"/>
                          <a:cs typeface="Times New Roman"/>
                        </a:rPr>
                        <a:t>TARİH</a:t>
                      </a:r>
                      <a:endParaRPr lang="tr-TR" sz="1200">
                        <a:latin typeface="Times New Roman"/>
                        <a:ea typeface="Times New Roman"/>
                        <a:cs typeface="Times New Roman"/>
                      </a:endParaRPr>
                    </a:p>
                    <a:p>
                      <a:pPr marL="118110">
                        <a:lnSpc>
                          <a:spcPts val="1055"/>
                        </a:lnSpc>
                        <a:spcAft>
                          <a:spcPts val="0"/>
                        </a:spcAft>
                      </a:pPr>
                      <a:r>
                        <a:rPr lang="en-US" sz="1200" b="1">
                          <a:latin typeface="Times New Roman"/>
                          <a:ea typeface="Times New Roman"/>
                          <a:cs typeface="Times New Roman"/>
                        </a:rPr>
                        <a:t>Pazar</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588">
                <a:tc gridSpan="8">
                  <a:txBody>
                    <a:bodyPr/>
                    <a:lstStyle/>
                    <a:p>
                      <a:pPr marL="2258060" marR="2256155" algn="ctr">
                        <a:lnSpc>
                          <a:spcPts val="1050"/>
                        </a:lnSpc>
                        <a:spcAft>
                          <a:spcPts val="0"/>
                        </a:spcAft>
                      </a:pPr>
                      <a:r>
                        <a:rPr lang="en-US" sz="1200" b="1" dirty="0">
                          <a:latin typeface="Times New Roman"/>
                          <a:ea typeface="Times New Roman"/>
                          <a:cs typeface="Times New Roman"/>
                        </a:rPr>
                        <a:t>A </a:t>
                      </a:r>
                      <a:r>
                        <a:rPr lang="en-US" sz="1200" b="1" dirty="0" err="1">
                          <a:latin typeface="Times New Roman"/>
                          <a:ea typeface="Times New Roman"/>
                          <a:cs typeface="Times New Roman"/>
                        </a:rPr>
                        <a:t>REYONU</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33294">
                <a:tc>
                  <a:txBody>
                    <a:bodyPr/>
                    <a:lstStyle/>
                    <a:p>
                      <a:pPr marL="229870">
                        <a:lnSpc>
                          <a:spcPts val="1115"/>
                        </a:lnSpc>
                        <a:spcAft>
                          <a:spcPts val="0"/>
                        </a:spcAft>
                      </a:pPr>
                      <a:r>
                        <a:rPr lang="en-US" sz="1200">
                          <a:latin typeface="Times New Roman"/>
                          <a:ea typeface="Times New Roman"/>
                          <a:cs typeface="Times New Roman"/>
                        </a:rPr>
                        <a:t>Begüm</a:t>
                      </a:r>
                      <a:endParaRPr lang="tr-TR" sz="1200">
                        <a:latin typeface="Times New Roman"/>
                        <a:ea typeface="Times New Roman"/>
                        <a:cs typeface="Times New Roman"/>
                      </a:endParaRPr>
                    </a:p>
                    <a:p>
                      <a:pPr marL="232410">
                        <a:lnSpc>
                          <a:spcPts val="1085"/>
                        </a:lnSpc>
                        <a:spcAft>
                          <a:spcPts val="0"/>
                        </a:spcAft>
                      </a:pPr>
                      <a:r>
                        <a:rPr lang="en-US" sz="1200">
                          <a:latin typeface="Times New Roman"/>
                          <a:ea typeface="Times New Roman"/>
                          <a:cs typeface="Times New Roman"/>
                        </a:rPr>
                        <a:t>UCUN</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4470" marR="200025" algn="ctr">
                        <a:lnSpc>
                          <a:spcPts val="1115"/>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41">
                <a:tc>
                  <a:txBody>
                    <a:bodyPr/>
                    <a:lstStyle/>
                    <a:p>
                      <a:pPr marL="57150" marR="52705" algn="ctr">
                        <a:lnSpc>
                          <a:spcPts val="1115"/>
                        </a:lnSpc>
                        <a:spcAft>
                          <a:spcPts val="0"/>
                        </a:spcAft>
                      </a:pPr>
                      <a:r>
                        <a:rPr lang="en-US" sz="1200">
                          <a:latin typeface="Times New Roman"/>
                          <a:ea typeface="Times New Roman"/>
                          <a:cs typeface="Times New Roman"/>
                        </a:rPr>
                        <a:t>Yiğit</a:t>
                      </a:r>
                      <a:endParaRPr lang="tr-TR" sz="1200">
                        <a:latin typeface="Times New Roman"/>
                        <a:ea typeface="Times New Roman"/>
                        <a:cs typeface="Times New Roman"/>
                      </a:endParaRPr>
                    </a:p>
                    <a:p>
                      <a:pPr marL="55245" marR="52705" algn="ctr">
                        <a:lnSpc>
                          <a:spcPts val="1085"/>
                        </a:lnSpc>
                        <a:spcAft>
                          <a:spcPts val="0"/>
                        </a:spcAft>
                      </a:pPr>
                      <a:r>
                        <a:rPr lang="en-US" sz="1200">
                          <a:latin typeface="Times New Roman"/>
                          <a:ea typeface="Times New Roman"/>
                          <a:cs typeface="Times New Roman"/>
                        </a:rPr>
                        <a:t>YENİGÜN</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dirty="0">
                          <a:latin typeface="Times New Roman"/>
                          <a:ea typeface="Times New Roman"/>
                          <a:cs typeface="Times New Roman"/>
                        </a:rPr>
                        <a:t>2</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marR="51435" algn="ctr">
                        <a:lnSpc>
                          <a:spcPts val="1115"/>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94">
                <a:tc>
                  <a:txBody>
                    <a:bodyPr/>
                    <a:lstStyle/>
                    <a:p>
                      <a:pPr marL="57150" marR="52705" algn="ctr">
                        <a:lnSpc>
                          <a:spcPts val="1115"/>
                        </a:lnSpc>
                        <a:spcAft>
                          <a:spcPts val="0"/>
                        </a:spcAft>
                      </a:pPr>
                      <a:r>
                        <a:rPr lang="en-US" sz="1200">
                          <a:latin typeface="Times New Roman"/>
                          <a:ea typeface="Times New Roman"/>
                          <a:cs typeface="Times New Roman"/>
                        </a:rPr>
                        <a:t>Ahmet</a:t>
                      </a:r>
                      <a:endParaRPr lang="tr-TR" sz="1200">
                        <a:latin typeface="Times New Roman"/>
                        <a:ea typeface="Times New Roman"/>
                        <a:cs typeface="Times New Roman"/>
                      </a:endParaRPr>
                    </a:p>
                    <a:p>
                      <a:pPr marL="56515" marR="52705" algn="ctr">
                        <a:lnSpc>
                          <a:spcPts val="1085"/>
                        </a:lnSpc>
                        <a:spcAft>
                          <a:spcPts val="0"/>
                        </a:spcAft>
                      </a:pPr>
                      <a:r>
                        <a:rPr lang="en-US" sz="1200">
                          <a:latin typeface="Times New Roman"/>
                          <a:ea typeface="Times New Roman"/>
                          <a:cs typeface="Times New Roman"/>
                        </a:rPr>
                        <a:t>YILMAZ</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9230" marR="186055" algn="ctr">
                        <a:lnSpc>
                          <a:spcPts val="1115"/>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dirty="0">
                          <a:latin typeface="Times New Roman"/>
                          <a:ea typeface="Times New Roman"/>
                          <a:cs typeface="Times New Roman"/>
                        </a:rPr>
                        <a:t>2</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588">
                <a:tc gridSpan="8">
                  <a:txBody>
                    <a:bodyPr/>
                    <a:lstStyle/>
                    <a:p>
                      <a:pPr marL="2258060" marR="2256155" algn="ctr">
                        <a:lnSpc>
                          <a:spcPts val="1050"/>
                        </a:lnSpc>
                        <a:spcAft>
                          <a:spcPts val="0"/>
                        </a:spcAft>
                      </a:pPr>
                      <a:r>
                        <a:rPr lang="en-US" sz="1200" b="1" dirty="0">
                          <a:latin typeface="Times New Roman"/>
                          <a:ea typeface="Times New Roman"/>
                          <a:cs typeface="Times New Roman"/>
                        </a:rPr>
                        <a:t>B </a:t>
                      </a:r>
                      <a:r>
                        <a:rPr lang="en-US" sz="1200" b="1" dirty="0" err="1">
                          <a:latin typeface="Times New Roman"/>
                          <a:ea typeface="Times New Roman"/>
                          <a:cs typeface="Times New Roman"/>
                        </a:rPr>
                        <a:t>REYONU</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33294">
                <a:tc>
                  <a:txBody>
                    <a:bodyPr/>
                    <a:lstStyle/>
                    <a:p>
                      <a:pPr marL="237490">
                        <a:lnSpc>
                          <a:spcPts val="1115"/>
                        </a:lnSpc>
                        <a:spcAft>
                          <a:spcPts val="0"/>
                        </a:spcAft>
                      </a:pPr>
                      <a:r>
                        <a:rPr lang="en-US" sz="1200">
                          <a:latin typeface="Times New Roman"/>
                          <a:ea typeface="Times New Roman"/>
                          <a:cs typeface="Times New Roman"/>
                        </a:rPr>
                        <a:t>Levent</a:t>
                      </a:r>
                      <a:endParaRPr lang="tr-TR" sz="1200">
                        <a:latin typeface="Times New Roman"/>
                        <a:ea typeface="Times New Roman"/>
                        <a:cs typeface="Times New Roman"/>
                      </a:endParaRPr>
                    </a:p>
                    <a:p>
                      <a:pPr marL="200660">
                        <a:lnSpc>
                          <a:spcPts val="1085"/>
                        </a:lnSpc>
                        <a:spcAft>
                          <a:spcPts val="0"/>
                        </a:spcAft>
                      </a:pPr>
                      <a:r>
                        <a:rPr lang="en-US" sz="1200">
                          <a:latin typeface="Times New Roman"/>
                          <a:ea typeface="Times New Roman"/>
                          <a:cs typeface="Times New Roman"/>
                        </a:rPr>
                        <a:t>YILDIZ</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880" marR="52070" algn="ctr">
                        <a:lnSpc>
                          <a:spcPts val="1115"/>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94">
                <a:tc>
                  <a:txBody>
                    <a:bodyPr/>
                    <a:lstStyle/>
                    <a:p>
                      <a:pPr marL="92710">
                        <a:lnSpc>
                          <a:spcPts val="1050"/>
                        </a:lnSpc>
                        <a:spcAft>
                          <a:spcPts val="0"/>
                        </a:spcAft>
                      </a:pPr>
                      <a:r>
                        <a:rPr lang="en-US" sz="1200">
                          <a:latin typeface="Times New Roman"/>
                          <a:ea typeface="Times New Roman"/>
                          <a:cs typeface="Times New Roman"/>
                        </a:rPr>
                        <a:t>Merve GÜN</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050"/>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880" marR="51435" algn="ctr">
                        <a:lnSpc>
                          <a:spcPts val="1050"/>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050"/>
                        </a:lnSpc>
                        <a:spcAft>
                          <a:spcPts val="0"/>
                        </a:spcAft>
                      </a:pPr>
                      <a:r>
                        <a:rPr lang="en-US" sz="1200" dirty="0">
                          <a:latin typeface="Times New Roman"/>
                          <a:ea typeface="Times New Roman"/>
                          <a:cs typeface="Times New Roman"/>
                        </a:rPr>
                        <a:t>2</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050"/>
                        </a:lnSpc>
                        <a:spcAft>
                          <a:spcPts val="0"/>
                        </a:spcAft>
                      </a:pPr>
                      <a:r>
                        <a:rPr lang="en-US" sz="1200" dirty="0">
                          <a:latin typeface="Times New Roman"/>
                          <a:ea typeface="Times New Roman"/>
                          <a:cs typeface="Times New Roman"/>
                        </a:rPr>
                        <a:t>2</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050"/>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050"/>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050"/>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94">
                <a:tc>
                  <a:txBody>
                    <a:bodyPr/>
                    <a:lstStyle/>
                    <a:p>
                      <a:pPr marL="254000">
                        <a:lnSpc>
                          <a:spcPts val="1115"/>
                        </a:lnSpc>
                        <a:spcAft>
                          <a:spcPts val="0"/>
                        </a:spcAft>
                      </a:pPr>
                      <a:r>
                        <a:rPr lang="en-US" sz="1200">
                          <a:latin typeface="Times New Roman"/>
                          <a:ea typeface="Times New Roman"/>
                          <a:cs typeface="Times New Roman"/>
                        </a:rPr>
                        <a:t>Aydın</a:t>
                      </a:r>
                      <a:endParaRPr lang="tr-TR" sz="1200">
                        <a:latin typeface="Times New Roman"/>
                        <a:ea typeface="Times New Roman"/>
                        <a:cs typeface="Times New Roman"/>
                      </a:endParaRPr>
                    </a:p>
                    <a:p>
                      <a:pPr marL="189865">
                        <a:lnSpc>
                          <a:spcPts val="1075"/>
                        </a:lnSpc>
                        <a:spcAft>
                          <a:spcPts val="0"/>
                        </a:spcAft>
                      </a:pPr>
                      <a:r>
                        <a:rPr lang="en-US" sz="1200">
                          <a:latin typeface="Times New Roman"/>
                          <a:ea typeface="Times New Roman"/>
                          <a:cs typeface="Times New Roman"/>
                        </a:rPr>
                        <a:t>YAVUZ</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4470" marR="200025" algn="ctr">
                        <a:lnSpc>
                          <a:spcPts val="1115"/>
                        </a:lnSpc>
                        <a:spcAft>
                          <a:spcPts val="0"/>
                        </a:spcAft>
                      </a:pPr>
                      <a:r>
                        <a:rPr lang="en-US" sz="1200" dirty="0">
                          <a:latin typeface="Times New Roman"/>
                          <a:ea typeface="Times New Roman"/>
                          <a:cs typeface="Times New Roman"/>
                        </a:rPr>
                        <a:t>OFF</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588">
                <a:tc gridSpan="8">
                  <a:txBody>
                    <a:bodyPr/>
                    <a:lstStyle/>
                    <a:p>
                      <a:pPr marL="2258060" marR="2256155" algn="ctr">
                        <a:lnSpc>
                          <a:spcPts val="1050"/>
                        </a:lnSpc>
                        <a:spcAft>
                          <a:spcPts val="0"/>
                        </a:spcAft>
                      </a:pPr>
                      <a:r>
                        <a:rPr lang="en-US" sz="1200" b="1" dirty="0">
                          <a:latin typeface="Times New Roman"/>
                          <a:ea typeface="Times New Roman"/>
                          <a:cs typeface="Times New Roman"/>
                        </a:rPr>
                        <a:t>C </a:t>
                      </a:r>
                      <a:r>
                        <a:rPr lang="en-US" sz="1200" b="1" dirty="0" err="1">
                          <a:latin typeface="Times New Roman"/>
                          <a:ea typeface="Times New Roman"/>
                          <a:cs typeface="Times New Roman"/>
                        </a:rPr>
                        <a:t>REYONU</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33294">
                <a:tc>
                  <a:txBody>
                    <a:bodyPr/>
                    <a:lstStyle/>
                    <a:p>
                      <a:pPr marL="235585">
                        <a:lnSpc>
                          <a:spcPts val="1120"/>
                        </a:lnSpc>
                        <a:spcAft>
                          <a:spcPts val="0"/>
                        </a:spcAft>
                      </a:pPr>
                      <a:r>
                        <a:rPr lang="en-US" sz="1200">
                          <a:latin typeface="Times New Roman"/>
                          <a:ea typeface="Times New Roman"/>
                          <a:cs typeface="Times New Roman"/>
                        </a:rPr>
                        <a:t>Nilgün</a:t>
                      </a:r>
                      <a:endParaRPr lang="tr-TR" sz="1200">
                        <a:latin typeface="Times New Roman"/>
                        <a:ea typeface="Times New Roman"/>
                        <a:cs typeface="Times New Roman"/>
                      </a:endParaRPr>
                    </a:p>
                    <a:p>
                      <a:pPr marL="182245">
                        <a:lnSpc>
                          <a:spcPts val="1080"/>
                        </a:lnSpc>
                        <a:spcAft>
                          <a:spcPts val="0"/>
                        </a:spcAft>
                      </a:pPr>
                      <a:r>
                        <a:rPr lang="en-US" sz="1200">
                          <a:latin typeface="Times New Roman"/>
                          <a:ea typeface="Times New Roman"/>
                          <a:cs typeface="Times New Roman"/>
                        </a:rPr>
                        <a:t>SÜRGİT</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2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2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2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2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880" marR="52070" algn="ctr">
                        <a:lnSpc>
                          <a:spcPts val="1125"/>
                        </a:lnSpc>
                        <a:spcAft>
                          <a:spcPts val="0"/>
                        </a:spcAft>
                      </a:pPr>
                      <a:r>
                        <a:rPr lang="en-US" sz="1200" dirty="0">
                          <a:latin typeface="Times New Roman"/>
                          <a:ea typeface="Times New Roman"/>
                          <a:cs typeface="Times New Roman"/>
                        </a:rPr>
                        <a:t>OFF</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2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2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94">
                <a:tc>
                  <a:txBody>
                    <a:bodyPr/>
                    <a:lstStyle/>
                    <a:p>
                      <a:pPr marL="55880" marR="52705" algn="ctr">
                        <a:lnSpc>
                          <a:spcPts val="1115"/>
                        </a:lnSpc>
                        <a:spcAft>
                          <a:spcPts val="0"/>
                        </a:spcAft>
                      </a:pPr>
                      <a:r>
                        <a:rPr lang="en-US" sz="1200">
                          <a:latin typeface="Times New Roman"/>
                          <a:ea typeface="Times New Roman"/>
                          <a:cs typeface="Times New Roman"/>
                        </a:rPr>
                        <a:t>Sibel</a:t>
                      </a:r>
                      <a:endParaRPr lang="tr-TR" sz="1200">
                        <a:latin typeface="Times New Roman"/>
                        <a:ea typeface="Times New Roman"/>
                        <a:cs typeface="Times New Roman"/>
                      </a:endParaRPr>
                    </a:p>
                    <a:p>
                      <a:pPr marL="55880" marR="52705" algn="ctr">
                        <a:lnSpc>
                          <a:spcPts val="1085"/>
                        </a:lnSpc>
                        <a:spcAft>
                          <a:spcPts val="0"/>
                        </a:spcAft>
                      </a:pPr>
                      <a:r>
                        <a:rPr lang="en-US" sz="1200">
                          <a:latin typeface="Times New Roman"/>
                          <a:ea typeface="Times New Roman"/>
                          <a:cs typeface="Times New Roman"/>
                        </a:rPr>
                        <a:t>GÜNEŞ</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9230" marR="186055" algn="ctr">
                        <a:lnSpc>
                          <a:spcPts val="1115"/>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15"/>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15"/>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94">
                <a:tc>
                  <a:txBody>
                    <a:bodyPr/>
                    <a:lstStyle/>
                    <a:p>
                      <a:pPr marL="75565">
                        <a:lnSpc>
                          <a:spcPts val="1050"/>
                        </a:lnSpc>
                        <a:spcAft>
                          <a:spcPts val="0"/>
                        </a:spcAft>
                      </a:pPr>
                      <a:r>
                        <a:rPr lang="en-US" sz="1200">
                          <a:latin typeface="Times New Roman"/>
                          <a:ea typeface="Times New Roman"/>
                          <a:cs typeface="Times New Roman"/>
                        </a:rPr>
                        <a:t>Ezgi YETER</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050"/>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050"/>
                        </a:lnSpc>
                        <a:spcAft>
                          <a:spcPts val="0"/>
                        </a:spcAft>
                      </a:pPr>
                      <a:r>
                        <a:rPr lang="en-US" sz="1200">
                          <a:latin typeface="Times New Roman"/>
                          <a:ea typeface="Times New Roman"/>
                          <a:cs typeface="Times New Roman"/>
                        </a:rPr>
                        <a:t>1</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marR="51435" algn="ctr">
                        <a:lnSpc>
                          <a:spcPts val="1050"/>
                        </a:lnSpc>
                        <a:spcAft>
                          <a:spcPts val="0"/>
                        </a:spcAft>
                      </a:pPr>
                      <a:r>
                        <a:rPr lang="en-US" sz="1200">
                          <a:latin typeface="Times New Roman"/>
                          <a:ea typeface="Times New Roman"/>
                          <a:cs typeface="Times New Roman"/>
                        </a:rPr>
                        <a:t>OFF</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050"/>
                        </a:lnSpc>
                        <a:spcAft>
                          <a:spcPts val="0"/>
                        </a:spcAft>
                      </a:pPr>
                      <a:r>
                        <a:rPr lang="en-US" sz="1200">
                          <a:latin typeface="Times New Roman"/>
                          <a:ea typeface="Times New Roman"/>
                          <a:cs typeface="Times New Roman"/>
                        </a:rPr>
                        <a:t>2</a:t>
                      </a:r>
                      <a:endParaRPr lang="tr-T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050"/>
                        </a:lnSpc>
                        <a:spcAft>
                          <a:spcPts val="0"/>
                        </a:spcAft>
                      </a:pPr>
                      <a:r>
                        <a:rPr lang="en-US" sz="1200" dirty="0">
                          <a:latin typeface="Times New Roman"/>
                          <a:ea typeface="Times New Roman"/>
                          <a:cs typeface="Times New Roman"/>
                        </a:rPr>
                        <a:t>2</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lnSpc>
                          <a:spcPts val="1050"/>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050"/>
                        </a:lnSpc>
                        <a:spcAft>
                          <a:spcPts val="0"/>
                        </a:spcAft>
                      </a:pPr>
                      <a:r>
                        <a:rPr lang="en-US" sz="1200" dirty="0">
                          <a:latin typeface="Times New Roman"/>
                          <a:ea typeface="Times New Roman"/>
                          <a:cs typeface="Times New Roman"/>
                        </a:rPr>
                        <a:t>1</a:t>
                      </a:r>
                      <a:endParaRPr lang="tr-TR"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Satış Koşullarının Belirlenmesi</a:t>
            </a:r>
            <a:endParaRPr lang="tr-TR" dirty="0"/>
          </a:p>
        </p:txBody>
      </p:sp>
      <p:sp>
        <p:nvSpPr>
          <p:cNvPr id="3" name="2 İçerik Yer Tutucusu"/>
          <p:cNvSpPr>
            <a:spLocks noGrp="1"/>
          </p:cNvSpPr>
          <p:nvPr>
            <p:ph idx="1"/>
          </p:nvPr>
        </p:nvSpPr>
        <p:spPr/>
        <p:txBody>
          <a:bodyPr/>
          <a:lstStyle/>
          <a:p>
            <a:pPr>
              <a:buNone/>
            </a:pPr>
            <a:r>
              <a:rPr lang="tr-TR" dirty="0" smtClean="0"/>
              <a:t>    Perakendecilikte, mağazalarda uygulanacak satış koşulları genellikle merkezde belirlenerek mağazalar tarafından uygulanmaktadır. Elbette mağaza çalışanlarının bu konudaki fikri alınarak planlama yapılmaktadır. Unutmamak gerekir ki, satışın nasıl olması gerektiğini en iyi ürünü satan satış elemanı ve yöneticisi bilecektir.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Merkez yönetim, mağazaları bulundukları konuma göre farklı satış koşulları ile çalıştırılabilir. Örneğin bir şirketin hem İstanbul'da </a:t>
            </a:r>
            <a:r>
              <a:rPr lang="tr-TR" dirty="0" err="1" smtClean="0"/>
              <a:t>hemde</a:t>
            </a:r>
            <a:r>
              <a:rPr lang="tr-TR" dirty="0" smtClean="0"/>
              <a:t> Ağrı’da mağazası varsa, Ağrı’da daha farklı bir fiyat ve satış tekniği uygulamasına, indirim ve promosyonlarda zaman ve fiyat indirim oranı farklılığına gidebilir.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72816"/>
            <a:ext cx="8229600" cy="4525963"/>
          </a:xfrm>
        </p:spPr>
        <p:txBody>
          <a:bodyPr/>
          <a:lstStyle/>
          <a:p>
            <a:pPr>
              <a:buNone/>
            </a:pPr>
            <a:r>
              <a:rPr lang="tr-TR" dirty="0" smtClean="0"/>
              <a:t>    Merkezde oluşturulan satış koşulları, çalışma sistemine bağlı olarak mağazalara iletilir. Bu sayede mağaza satışlarının standardizasyonu sağlandığı gibi yapılan işlemlerin en üst düzeyde kontrol ve denetlenmesi de sağlanmış olur.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Merkezden yönetilen satış koşulları sisteminin sağlayacağı en önemli faydalardan birisi de istenilen tarih ve zaman dilimlerine yönelik veya anlık indirim ve promosyon uygulamalarında mağazalar arası birliğin sağlanabilmesidir. Satış elemanının bütün bu aşamalardan haberdar olması gerekir.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2548880"/>
          </a:xfrm>
        </p:spPr>
        <p:txBody>
          <a:bodyPr/>
          <a:lstStyle/>
          <a:p>
            <a:pPr>
              <a:buNone/>
            </a:pPr>
            <a:r>
              <a:rPr lang="tr-TR" dirty="0" smtClean="0"/>
              <a:t>    Bu işlemlerin merkezden planlanıp yapılabilmesi, mağazalara ayrıca iş yükü getirmemesi, uzman personele ihtiyaç göstermemesi açısından da avantaj temin eder.</a:t>
            </a:r>
          </a:p>
          <a:p>
            <a:endParaRPr lang="tr-TR" dirty="0"/>
          </a:p>
        </p:txBody>
      </p:sp>
      <p:pic>
        <p:nvPicPr>
          <p:cNvPr id="4" name="image1.jpeg"/>
          <p:cNvPicPr/>
          <p:nvPr/>
        </p:nvPicPr>
        <p:blipFill>
          <a:blip r:embed="rId2" cstate="print"/>
          <a:srcRect/>
          <a:stretch>
            <a:fillRect/>
          </a:stretch>
        </p:blipFill>
        <p:spPr bwMode="auto">
          <a:xfrm>
            <a:off x="1619672" y="3212976"/>
            <a:ext cx="5688632" cy="316835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80928"/>
            <a:ext cx="8229600" cy="1143000"/>
          </a:xfrm>
        </p:spPr>
        <p:txBody>
          <a:bodyPr/>
          <a:lstStyle/>
          <a:p>
            <a:r>
              <a:rPr lang="tr-TR" dirty="0" smtClean="0"/>
              <a:t>TEŞEKKÜRLER </a:t>
            </a:r>
            <a:r>
              <a:rPr lang="tr-TR" dirty="0" smtClean="0">
                <a:sym typeface="Wingdings" pitchFamily="2" charset="2"/>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08920"/>
            <a:ext cx="8229600" cy="1143000"/>
          </a:xfrm>
        </p:spPr>
        <p:txBody>
          <a:bodyPr/>
          <a:lstStyle/>
          <a:p>
            <a:r>
              <a:rPr lang="tr-TR" dirty="0" smtClean="0"/>
              <a:t>ÜRÜN SATIŞI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ÜRÜN SATIŞ KOŞULLARI</a:t>
            </a:r>
            <a:endParaRPr lang="tr-TR" dirty="0"/>
          </a:p>
        </p:txBody>
      </p:sp>
      <p:sp>
        <p:nvSpPr>
          <p:cNvPr id="3" name="2 İçerik Yer Tutucusu"/>
          <p:cNvSpPr>
            <a:spLocks noGrp="1"/>
          </p:cNvSpPr>
          <p:nvPr>
            <p:ph idx="1"/>
          </p:nvPr>
        </p:nvSpPr>
        <p:spPr/>
        <p:txBody>
          <a:bodyPr/>
          <a:lstStyle/>
          <a:p>
            <a:pPr>
              <a:buNone/>
            </a:pPr>
            <a:r>
              <a:rPr lang="tr-TR" dirty="0" smtClean="0"/>
              <a:t>    Perakendeci mağazalarda uygulanacak satış koşullarının tanımlanması ve perakende sektörünün ihtiyaç duyduğu her türlü indirim, promosyon, fiyatlandırma gibi konuların yönetim tarafından mağaza içi çalışanlarının da fikri alınarak önceden belirlenmesi ve satış elemanının bütün bu planlamayı bilerek ürününü satması gerekir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Bir ürünün satabilmesi için her şeyden önce ürün müşteriye tanıtılmalı ve ürünü satın alacak olan tüketici üründen haberdar olmalıdır. Bunun içinde tutundurma faaliyetleri dediğimiz bir dizi faaliyetler zinciri perakendeci firma tarafından düzenlenir.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060848"/>
            <a:ext cx="8229600" cy="3268960"/>
          </a:xfrm>
        </p:spPr>
        <p:txBody>
          <a:bodyPr/>
          <a:lstStyle/>
          <a:p>
            <a:pPr>
              <a:buNone/>
            </a:pPr>
            <a:r>
              <a:rPr lang="tr-TR" dirty="0" smtClean="0"/>
              <a:t>    Tutundurma faaliyetlerinin içinde yer alan reklam, perakendecinin ürününü tanıtabilmesi için gerekli olan en önemli faaliyetlerden biridir. Bunun yanı sıra çeşitli promosyonlarla da reklam çalışmaları desteklenebilir.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16832"/>
            <a:ext cx="8229600" cy="3412976"/>
          </a:xfrm>
        </p:spPr>
        <p:txBody>
          <a:bodyPr/>
          <a:lstStyle/>
          <a:p>
            <a:pPr>
              <a:buNone/>
            </a:pPr>
            <a:r>
              <a:rPr lang="tr-TR" dirty="0" smtClean="0"/>
              <a:t>    Bütün bu faaliyetlerin müşteriye doğru bir şekilde ulaşması için en önemli kişi ,tabii ki satış elemanıdır. Bu nedenle perakendeci mağaza öncelikle satış elemanlarını doğru yönlendirmek ve bir çalışma planı yapmak zorundadır.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4525963"/>
          </a:xfrm>
        </p:spPr>
        <p:txBody>
          <a:bodyPr/>
          <a:lstStyle/>
          <a:p>
            <a:pPr>
              <a:buNone/>
            </a:pPr>
            <a:r>
              <a:rPr lang="tr-TR" dirty="0" smtClean="0"/>
              <a:t>    Daha önceki modüllerde de bahsedildiği üzere satış elemanı mağazanın her bölümünde sırayla çalışmak durumundadır. Mağaza yöneticisi veya satış şefi hafta başında personelin hangi bölümlerde çalışacağını gösteren bir </a:t>
            </a:r>
            <a:r>
              <a:rPr lang="tr-TR" b="1" dirty="0" err="1" smtClean="0"/>
              <a:t>shift</a:t>
            </a:r>
            <a:r>
              <a:rPr lang="tr-TR" dirty="0" smtClean="0"/>
              <a:t> (satış elemanlarının haftalık çalışma planı) hazırlar. Yönetici bu planlamayı yaparken tabii ki personelinin isteklerini de, motivasyonları açısından dikkate almalıdır.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132856"/>
            <a:ext cx="8229600" cy="2620888"/>
          </a:xfrm>
        </p:spPr>
        <p:txBody>
          <a:bodyPr/>
          <a:lstStyle/>
          <a:p>
            <a:pPr>
              <a:buNone/>
            </a:pPr>
            <a:r>
              <a:rPr lang="tr-TR" dirty="0" smtClean="0"/>
              <a:t>    Personel için sabit bir </a:t>
            </a:r>
            <a:r>
              <a:rPr lang="tr-TR" dirty="0" err="1" smtClean="0"/>
              <a:t>shift</a:t>
            </a:r>
            <a:r>
              <a:rPr lang="tr-TR" dirty="0" smtClean="0"/>
              <a:t> tablosu ve düzeni olmamakla birlikte genel olarak her mağaza ve her birim haftalık olarak kendi </a:t>
            </a:r>
            <a:r>
              <a:rPr lang="tr-TR" dirty="0" err="1" smtClean="0"/>
              <a:t>shift</a:t>
            </a:r>
            <a:r>
              <a:rPr lang="tr-TR" dirty="0" smtClean="0"/>
              <a:t> tablosunu oluşturur ve bu tablo hafta başı personelin göreceği bir yere asılır.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lstStyle/>
          <a:p>
            <a:pPr>
              <a:buNone/>
            </a:pPr>
            <a:r>
              <a:rPr lang="tr-TR" dirty="0" smtClean="0"/>
              <a:t>    Aşağıda bir </a:t>
            </a:r>
            <a:r>
              <a:rPr lang="tr-TR" dirty="0" err="1" smtClean="0"/>
              <a:t>shift</a:t>
            </a:r>
            <a:r>
              <a:rPr lang="tr-TR" dirty="0" smtClean="0"/>
              <a:t> örneği görülmektedir. Saat </a:t>
            </a:r>
            <a:r>
              <a:rPr lang="tr-TR" dirty="0" err="1" smtClean="0"/>
              <a:t>periyodları</a:t>
            </a:r>
            <a:r>
              <a:rPr lang="tr-TR" dirty="0" smtClean="0"/>
              <a:t> örnek olarak verilmiştir, mağazaya göre değişebilir.</a:t>
            </a:r>
          </a:p>
          <a:p>
            <a:pPr>
              <a:buNone/>
            </a:pPr>
            <a:endParaRPr lang="tr-TR" dirty="0" smtClean="0"/>
          </a:p>
          <a:p>
            <a:pPr lvl="0"/>
            <a:r>
              <a:rPr lang="tr-TR" dirty="0" smtClean="0"/>
              <a:t>10.00 - 18.15 saatleri arasını</a:t>
            </a:r>
          </a:p>
          <a:p>
            <a:pPr lvl="0"/>
            <a:r>
              <a:rPr lang="tr-TR" dirty="0" smtClean="0"/>
              <a:t>13.45 - 22.00 saatleri arasını göstermektedir. </a:t>
            </a:r>
            <a:r>
              <a:rPr lang="tr-TR" dirty="0" err="1" smtClean="0"/>
              <a:t>Off</a:t>
            </a:r>
            <a:r>
              <a:rPr lang="tr-TR" dirty="0" smtClean="0"/>
              <a:t>: İzin gününü ifade etmektedir.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563</Words>
  <Application>Microsoft Office PowerPoint</Application>
  <PresentationFormat>Ekran Gösterisi (4:3)</PresentationFormat>
  <Paragraphs>118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ET VE ET ÜRÜNLERİNİN SATIŞI</vt:lpstr>
      <vt:lpstr>ÜRÜN SATIŞI</vt:lpstr>
      <vt:lpstr>ÜRÜN SATIŞ KOŞULLARI</vt:lpstr>
      <vt:lpstr>Slayt 4</vt:lpstr>
      <vt:lpstr>Slayt 5</vt:lpstr>
      <vt:lpstr>Slayt 6</vt:lpstr>
      <vt:lpstr>Slayt 7</vt:lpstr>
      <vt:lpstr>Slayt 8</vt:lpstr>
      <vt:lpstr>Slayt 9</vt:lpstr>
      <vt:lpstr>Slayt 10</vt:lpstr>
      <vt:lpstr>Satış Koşullarının Belirlenmesi</vt:lpstr>
      <vt:lpstr>Slayt 12</vt:lpstr>
      <vt:lpstr>Slayt 13</vt:lpstr>
      <vt:lpstr>Slayt 14</vt:lpstr>
      <vt:lpstr>Slayt 15</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VE ET ÜRÜNLERİNİN SATIŞI</dc:title>
  <dc:creator>TEST</dc:creator>
  <cp:lastModifiedBy>fatihkoleji</cp:lastModifiedBy>
  <cp:revision>1</cp:revision>
  <dcterms:created xsi:type="dcterms:W3CDTF">2020-04-01T11:48:56Z</dcterms:created>
  <dcterms:modified xsi:type="dcterms:W3CDTF">2020-04-01T13:25:34Z</dcterms:modified>
</cp:coreProperties>
</file>