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urofoodbank.org/eng/index.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708920"/>
            <a:ext cx="7772400" cy="1470025"/>
          </a:xfrm>
        </p:spPr>
        <p:txBody>
          <a:bodyPr/>
          <a:lstStyle/>
          <a:p>
            <a:r>
              <a:rPr lang="tr-TR" dirty="0" smtClean="0"/>
              <a:t>GIDA GÜVENLİĞİ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1143000"/>
          </a:xfrm>
        </p:spPr>
        <p:txBody>
          <a:bodyPr>
            <a:normAutofit fontScale="90000"/>
          </a:bodyPr>
          <a:lstStyle/>
          <a:p>
            <a:r>
              <a:rPr lang="tr-TR" sz="4000" dirty="0" smtClean="0"/>
              <a:t>Türkiye Lokantacılar, Kebapçılar, Pastacılar ve Tatlıcılar Federasyonu</a:t>
            </a:r>
            <a:r>
              <a:rPr lang="tr-TR" b="1" dirty="0" smtClean="0"/>
              <a:t/>
            </a:r>
            <a:br>
              <a:rPr lang="tr-TR" b="1" dirty="0" smtClean="0"/>
            </a:br>
            <a:endParaRPr lang="tr-TR" dirty="0"/>
          </a:p>
        </p:txBody>
      </p:sp>
      <p:sp>
        <p:nvSpPr>
          <p:cNvPr id="3" name="2 İçerik Yer Tutucusu"/>
          <p:cNvSpPr>
            <a:spLocks noGrp="1"/>
          </p:cNvSpPr>
          <p:nvPr>
            <p:ph idx="1"/>
          </p:nvPr>
        </p:nvSpPr>
        <p:spPr>
          <a:xfrm>
            <a:off x="467544" y="1844824"/>
            <a:ext cx="8229600" cy="4525963"/>
          </a:xfrm>
        </p:spPr>
        <p:txBody>
          <a:bodyPr>
            <a:normAutofit fontScale="92500" lnSpcReduction="20000"/>
          </a:bodyPr>
          <a:lstStyle/>
          <a:p>
            <a:pPr>
              <a:buNone/>
            </a:pPr>
            <a:r>
              <a:rPr lang="tr-TR" dirty="0" smtClean="0"/>
              <a:t>    Esnaf ve sanatkârlar, toplumun tüm kesimlerine yönelik üretimleriyle, ekonomik büyümeye ve sosyal sisteme katkı sağlayan, ekonomik dinamikliliğin ve canlılığın kaynağını oluşturan, refahı tabana yayan, istihdama önemli bir düzeyde katkı veren, bunların yanında istikrarın da temel mekanizması olarak kabul gören bir kesimdir. Lokantacılık, pastacılık, tatlıcılık mesleği ile uğraşan esnaf ve sanatkârlar, bu genel çerçeve içinde çok daha önemli ve çok daha özel bir konuma sahiptir.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Gıda Bankası Federasyonu</a:t>
            </a:r>
            <a:endParaRPr lang="tr-TR" dirty="0"/>
          </a:p>
        </p:txBody>
      </p:sp>
      <p:sp>
        <p:nvSpPr>
          <p:cNvPr id="3" name="2 İçerik Yer Tutucusu"/>
          <p:cNvSpPr>
            <a:spLocks noGrp="1"/>
          </p:cNvSpPr>
          <p:nvPr>
            <p:ph idx="1"/>
          </p:nvPr>
        </p:nvSpPr>
        <p:spPr/>
        <p:txBody>
          <a:bodyPr/>
          <a:lstStyle/>
          <a:p>
            <a:pPr>
              <a:buNone/>
            </a:pPr>
            <a:r>
              <a:rPr lang="tr-TR" dirty="0" smtClean="0"/>
              <a:t>    Ülke çapında plan, yardım ve denetim yapan gıda bankası federasyonunun, gıda bankalarının daha kontrollü ve etkili çalışmalarını sağlamaktadır. Aynı zaman da gıda bankaları </a:t>
            </a:r>
            <a:r>
              <a:rPr lang="tr-TR" dirty="0" smtClean="0">
                <a:solidFill>
                  <a:schemeClr val="tx1">
                    <a:lumMod val="95000"/>
                    <a:lumOff val="5000"/>
                  </a:schemeClr>
                </a:solidFill>
                <a:hlinkClick r:id="rId2"/>
              </a:rPr>
              <a:t>Avrupa federasyonu </a:t>
            </a:r>
            <a:r>
              <a:rPr lang="tr-TR" dirty="0" smtClean="0"/>
              <a:t>ile de birbirlerine bağlanmış durumdadır. Böylelikle tecrübelerin paylaşılması, gıda bankalarının birbirlerinden öğrenmesi ve etki alanlarının genişletilmesi sağlanmaktadır.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0528" y="836712"/>
            <a:ext cx="9324528" cy="1296144"/>
          </a:xfrm>
        </p:spPr>
        <p:txBody>
          <a:bodyPr>
            <a:normAutofit fontScale="90000"/>
          </a:bodyPr>
          <a:lstStyle/>
          <a:p>
            <a:r>
              <a:rPr lang="tr-TR" sz="4000" dirty="0" smtClean="0"/>
              <a:t>5996 Sayılı Veteriner Hizmetleri, Bitki Sağlığı, Gıda ve Yem Kanunu Amaç ve Kapsamı</a:t>
            </a:r>
            <a:r>
              <a:rPr lang="tr-TR" b="1" dirty="0" smtClean="0"/>
              <a:t/>
            </a:r>
            <a:br>
              <a:rPr lang="tr-TR" b="1" dirty="0" smtClean="0"/>
            </a:br>
            <a:endParaRPr lang="tr-TR" dirty="0"/>
          </a:p>
        </p:txBody>
      </p:sp>
      <p:sp>
        <p:nvSpPr>
          <p:cNvPr id="3" name="2 İçerik Yer Tutucusu"/>
          <p:cNvSpPr>
            <a:spLocks noGrp="1"/>
          </p:cNvSpPr>
          <p:nvPr>
            <p:ph idx="1"/>
          </p:nvPr>
        </p:nvSpPr>
        <p:spPr>
          <a:xfrm>
            <a:off x="457200" y="2348880"/>
            <a:ext cx="8229600" cy="3777283"/>
          </a:xfrm>
        </p:spPr>
        <p:txBody>
          <a:bodyPr/>
          <a:lstStyle/>
          <a:p>
            <a:pPr>
              <a:buNone/>
            </a:pPr>
            <a:r>
              <a:rPr lang="tr-TR" dirty="0" smtClean="0"/>
              <a:t>    11/6/2010 tarih ve 5996 sayılı bu kanunun amacı, gıda ve yem güvenilirliğini, halk sağlığı, bitki ve hayvan sağlığı ile hayvan ıslahı ve refahını, tüketici menfaatleri ile çevrenin korunması da dikkate alınarak korumak ve sağlamaktır.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rmAutofit lnSpcReduction="10000"/>
          </a:bodyPr>
          <a:lstStyle/>
          <a:p>
            <a:pPr>
              <a:buNone/>
            </a:pPr>
            <a:r>
              <a:rPr lang="tr-TR" dirty="0" smtClean="0"/>
              <a:t>    Bu Kanun; gıda, gıda ile temas eden madde ve malzeme ile yemlerin üretim, işleme ve dağıtımının tüm aşamalarını, bitki koruma ürünü ve veteriner tıbbi ürün kalıntıları ile diğer kalıntılar ve bulaşanların kontrollerini, salgın veya bulaşıcı hayvan hastalıkları, bitki ve bitkisel ürünlerdeki zararlı organizmalar ile mücadeleyi, çiftlik ve deney hayvanları ile ev ve süs hayvanlarının refahını, zootekni konularını, veteriner sağlık ve bitki koruma ürünlerini, veteriner ve bitki sağlığı hizmetlerini, canlı hayvan ve ürünlerin ülkeye giriş ve çıkış işlemlerini ve bu konulara ilişkin resmî kontrolleri ve yaptırımları kapsar.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80928"/>
            <a:ext cx="8229600" cy="1143000"/>
          </a:xfrm>
        </p:spPr>
        <p:txBody>
          <a:bodyPr/>
          <a:lstStyle/>
          <a:p>
            <a:r>
              <a:rPr lang="tr-TR" dirty="0" smtClean="0"/>
              <a:t>TEŞEKKÜRLER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924944"/>
            <a:ext cx="8229600" cy="1143000"/>
          </a:xfrm>
        </p:spPr>
        <p:txBody>
          <a:bodyPr>
            <a:normAutofit/>
          </a:bodyPr>
          <a:lstStyle/>
          <a:p>
            <a:r>
              <a:rPr lang="tr-TR" dirty="0" smtClean="0"/>
              <a:t>GIDA MEVZUATI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Gıda Alanındaki Federasyonlar</a:t>
            </a:r>
            <a:endParaRPr lang="tr-TR" dirty="0"/>
          </a:p>
        </p:txBody>
      </p:sp>
      <p:sp>
        <p:nvSpPr>
          <p:cNvPr id="3" name="2 İçerik Yer Tutucusu"/>
          <p:cNvSpPr>
            <a:spLocks noGrp="1"/>
          </p:cNvSpPr>
          <p:nvPr>
            <p:ph idx="1"/>
          </p:nvPr>
        </p:nvSpPr>
        <p:spPr>
          <a:xfrm>
            <a:off x="467544" y="2060848"/>
            <a:ext cx="8229600" cy="4525963"/>
          </a:xfrm>
        </p:spPr>
        <p:txBody>
          <a:bodyPr/>
          <a:lstStyle/>
          <a:p>
            <a:pPr>
              <a:buNone/>
            </a:pPr>
            <a:r>
              <a:rPr lang="tr-TR" dirty="0" smtClean="0"/>
              <a:t>    Konu içeriğindeki anlamıyla federasyon, aynı alanla ilgili olarak farklı kuruluşların oluşturdukları dayanışma birlikleridir. Federasyonların bir araya gelmeleriyle ise konfederasyonlar oluşur. Gıda alanında faaliyet gösteren federasyonlar aşağıda belirtilmektedir.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dirty="0" smtClean="0"/>
              <a:t>Gıda Üreticileri ve Toptancıları Federasyonu</a:t>
            </a:r>
            <a:r>
              <a:rPr lang="tr-TR" b="1" dirty="0" smtClean="0"/>
              <a:t/>
            </a:r>
            <a:br>
              <a:rPr lang="tr-TR" b="1" dirty="0" smtClean="0"/>
            </a:br>
            <a:endParaRPr lang="tr-TR" dirty="0"/>
          </a:p>
        </p:txBody>
      </p:sp>
      <p:sp>
        <p:nvSpPr>
          <p:cNvPr id="3" name="2 İçerik Yer Tutucusu"/>
          <p:cNvSpPr>
            <a:spLocks noGrp="1"/>
          </p:cNvSpPr>
          <p:nvPr>
            <p:ph idx="1"/>
          </p:nvPr>
        </p:nvSpPr>
        <p:spPr>
          <a:xfrm>
            <a:off x="467544" y="2348880"/>
            <a:ext cx="8229600" cy="2476872"/>
          </a:xfrm>
        </p:spPr>
        <p:txBody>
          <a:bodyPr>
            <a:normAutofit lnSpcReduction="10000"/>
          </a:bodyPr>
          <a:lstStyle/>
          <a:p>
            <a:pPr>
              <a:buNone/>
            </a:pPr>
            <a:r>
              <a:rPr lang="tr-TR" dirty="0" smtClean="0"/>
              <a:t>    Gıda ve gıdaya dayalı sanayi, çiftçi, satıcı, pazarlamacı, toptancı, üretici ve tüketiciye proje, danışmanlık, koordinasyon, arz ve talepleri tek çatı altında toplamayı hedeflemektedir.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143000"/>
          </a:xfrm>
        </p:spPr>
        <p:txBody>
          <a:bodyPr>
            <a:normAutofit fontScale="90000"/>
          </a:bodyPr>
          <a:lstStyle/>
          <a:p>
            <a:r>
              <a:rPr lang="tr-TR" sz="4000" dirty="0" smtClean="0"/>
              <a:t>Türkiye Gıda ve İçecek Sanayi Dernekleri Federasyonu</a:t>
            </a:r>
            <a:r>
              <a:rPr lang="tr-TR" b="1" dirty="0" smtClean="0"/>
              <a:t/>
            </a:r>
            <a:br>
              <a:rPr lang="tr-TR" b="1" dirty="0" smtClean="0"/>
            </a:br>
            <a:endParaRPr lang="tr-TR" dirty="0"/>
          </a:p>
        </p:txBody>
      </p:sp>
      <p:sp>
        <p:nvSpPr>
          <p:cNvPr id="3" name="2 İçerik Yer Tutucusu"/>
          <p:cNvSpPr>
            <a:spLocks noGrp="1"/>
          </p:cNvSpPr>
          <p:nvPr>
            <p:ph idx="1"/>
          </p:nvPr>
        </p:nvSpPr>
        <p:spPr>
          <a:xfrm>
            <a:off x="395536" y="2332037"/>
            <a:ext cx="8229600" cy="3473227"/>
          </a:xfrm>
        </p:spPr>
        <p:txBody>
          <a:bodyPr/>
          <a:lstStyle/>
          <a:p>
            <a:pPr>
              <a:buNone/>
            </a:pPr>
            <a:r>
              <a:rPr lang="tr-TR" dirty="0" smtClean="0"/>
              <a:t>    1999 yılında imzalanan bir protokolle </a:t>
            </a:r>
            <a:r>
              <a:rPr lang="tr-TR" b="1" dirty="0" smtClean="0"/>
              <a:t>Gıda Dernekleri Platformu</a:t>
            </a:r>
            <a:r>
              <a:rPr lang="tr-TR" dirty="0" smtClean="0"/>
              <a:t>nun oluşturulması ile başlayan sürecin ardından, 31 Aralık 2003 tarihinde 10 gıda derneğinin bir araya gelmesi ile </a:t>
            </a:r>
            <a:r>
              <a:rPr lang="tr-TR" b="1" dirty="0" smtClean="0"/>
              <a:t>Türkiye Gıda ve İçecek Sanayi Dernekleri Federasyonu </a:t>
            </a:r>
            <a:r>
              <a:rPr lang="tr-TR" dirty="0" smtClean="0"/>
              <a:t>kuruldu.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060848"/>
            <a:ext cx="8229600" cy="4525963"/>
          </a:xfrm>
        </p:spPr>
        <p:txBody>
          <a:bodyPr/>
          <a:lstStyle/>
          <a:p>
            <a:pPr>
              <a:buNone/>
            </a:pPr>
            <a:r>
              <a:rPr lang="tr-TR" dirty="0" smtClean="0"/>
              <a:t>    </a:t>
            </a:r>
            <a:r>
              <a:rPr lang="tr-TR" dirty="0" err="1" smtClean="0"/>
              <a:t>TGDF</a:t>
            </a:r>
            <a:r>
              <a:rPr lang="tr-TR" dirty="0" smtClean="0"/>
              <a:t> bugün 26 </a:t>
            </a:r>
            <a:r>
              <a:rPr lang="tr-TR" dirty="0" err="1" smtClean="0"/>
              <a:t>sektörel</a:t>
            </a:r>
            <a:r>
              <a:rPr lang="tr-TR" dirty="0" smtClean="0"/>
              <a:t> üye derneği ile Türkiye gıda ve içecek sanayisinin üretim, istihdam, ihracat ve ithalatının % 95’ini temsil eden sektörün ülkemizdeki en büyük sivil toplum örgütü olarak faaliyet göstermektedir.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r>
              <a:rPr lang="tr-TR" dirty="0" err="1" smtClean="0"/>
              <a:t>TGDF’nin</a:t>
            </a:r>
            <a:r>
              <a:rPr lang="tr-TR" dirty="0" smtClean="0"/>
              <a:t> misyonu, ne büyüklükte olursa olsun Türkiye’deki tüm gıda ve içecek firmalarının sürdürülebilir büyümelerini gerçekleştirdikleri, yurt içinde ve yurt dışında kalite ve rekabet gücünü artıracak ve tüketicilerin ihtiyaçlarını karşılayacak bir ortamın geliştirilmesine yardımcı olmaktır.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4525963"/>
          </a:xfrm>
        </p:spPr>
        <p:txBody>
          <a:bodyPr/>
          <a:lstStyle/>
          <a:p>
            <a:pPr>
              <a:buNone/>
            </a:pPr>
            <a:r>
              <a:rPr lang="tr-TR" dirty="0" smtClean="0"/>
              <a:t>    </a:t>
            </a:r>
            <a:r>
              <a:rPr lang="tr-TR" dirty="0" err="1" smtClean="0"/>
              <a:t>TGDF</a:t>
            </a:r>
            <a:r>
              <a:rPr lang="tr-TR" dirty="0" smtClean="0"/>
              <a:t> 2006 yılından bu yana Avrupa Gıda ve İçecek Konfederasyonunun (</a:t>
            </a:r>
            <a:r>
              <a:rPr lang="tr-TR" dirty="0" err="1" smtClean="0"/>
              <a:t>Food</a:t>
            </a:r>
            <a:r>
              <a:rPr lang="tr-TR" dirty="0" smtClean="0"/>
              <a:t> </a:t>
            </a:r>
            <a:r>
              <a:rPr lang="tr-TR" dirty="0" err="1" smtClean="0"/>
              <a:t>Drink</a:t>
            </a:r>
            <a:r>
              <a:rPr lang="tr-TR" dirty="0" smtClean="0"/>
              <a:t> </a:t>
            </a:r>
            <a:r>
              <a:rPr lang="tr-TR" dirty="0" err="1" smtClean="0"/>
              <a:t>Europe</a:t>
            </a:r>
            <a:r>
              <a:rPr lang="tr-TR" dirty="0" smtClean="0"/>
              <a:t>) üyesidir. Avrupa’nın gıda ve içecek alanında en büyük sivil toplum örgütü olan </a:t>
            </a:r>
            <a:r>
              <a:rPr lang="tr-TR" dirty="0" err="1" smtClean="0"/>
              <a:t>Food</a:t>
            </a:r>
            <a:r>
              <a:rPr lang="tr-TR" dirty="0" smtClean="0"/>
              <a:t> </a:t>
            </a:r>
            <a:r>
              <a:rPr lang="tr-TR" dirty="0" err="1" smtClean="0"/>
              <a:t>Drink</a:t>
            </a:r>
            <a:r>
              <a:rPr lang="tr-TR" dirty="0" smtClean="0"/>
              <a:t> </a:t>
            </a:r>
            <a:r>
              <a:rPr lang="tr-TR" dirty="0" err="1" smtClean="0"/>
              <a:t>Europe’un</a:t>
            </a:r>
            <a:r>
              <a:rPr lang="tr-TR" dirty="0" smtClean="0"/>
              <a:t> üyesi olan ulusal federasyonlar, sektör dernekleri ve şirketlerle birlikte yürüttüğü tüm çalışmalar takip edilmekte ve bilgi alışverişinde bulunulmaktadır.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12776"/>
            <a:ext cx="8229600" cy="4525963"/>
          </a:xfrm>
        </p:spPr>
        <p:txBody>
          <a:bodyPr/>
          <a:lstStyle/>
          <a:p>
            <a:pPr>
              <a:buNone/>
            </a:pPr>
            <a:r>
              <a:rPr lang="tr-TR" dirty="0" smtClean="0"/>
              <a:t>    </a:t>
            </a:r>
            <a:r>
              <a:rPr lang="tr-TR" dirty="0" err="1" smtClean="0"/>
              <a:t>TGDF</a:t>
            </a:r>
            <a:r>
              <a:rPr lang="tr-TR" dirty="0" smtClean="0"/>
              <a:t>; gıda kalitesinin, rekabet edilebilirliğin, sorumlu pazarlamanın ve çevre duyarlılığının sağlandığı bir federasyondur. </a:t>
            </a:r>
            <a:r>
              <a:rPr lang="tr-TR" dirty="0" err="1" smtClean="0"/>
              <a:t>TGDF</a:t>
            </a:r>
            <a:r>
              <a:rPr lang="tr-TR" dirty="0" smtClean="0"/>
              <a:t> tüketicilerin gıda güvenliğinden emin olduğu ve bilinçli gıda tercihleri yapabildiği bir ortamın bütüncül ve bilimsel bir yaklaşımla oluşturulmasına yönelik çalışmalara odaklanmıştır.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Ekran Gösterisi (4:3)</PresentationFormat>
  <Paragraphs>20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GIDA GÜVENLİĞİ</vt:lpstr>
      <vt:lpstr>GIDA MEVZUATI</vt:lpstr>
      <vt:lpstr>Gıda Alanındaki Federasyonlar</vt:lpstr>
      <vt:lpstr>Gıda Üreticileri ve Toptancıları Federasyonu </vt:lpstr>
      <vt:lpstr>Türkiye Gıda ve İçecek Sanayi Dernekleri Federasyonu </vt:lpstr>
      <vt:lpstr>Slayt 6</vt:lpstr>
      <vt:lpstr>Slayt 7</vt:lpstr>
      <vt:lpstr>Slayt 8</vt:lpstr>
      <vt:lpstr>Slayt 9</vt:lpstr>
      <vt:lpstr>Türkiye Lokantacılar, Kebapçılar, Pastacılar ve Tatlıcılar Federasyonu </vt:lpstr>
      <vt:lpstr>Gıda Bankası Federasyonu</vt:lpstr>
      <vt:lpstr>5996 Sayılı Veteriner Hizmetleri, Bitki Sağlığı, Gıda ve Yem Kanunu Amaç ve Kapsamı </vt:lpstr>
      <vt:lpstr>Slayt 13</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GÜVENLİĞİ</dc:title>
  <dc:creator>TEST</dc:creator>
  <cp:lastModifiedBy>fatihkoleji</cp:lastModifiedBy>
  <cp:revision>1</cp:revision>
  <dcterms:created xsi:type="dcterms:W3CDTF">2020-04-01T11:56:55Z</dcterms:created>
  <dcterms:modified xsi:type="dcterms:W3CDTF">2020-04-01T13:16:35Z</dcterms:modified>
</cp:coreProperties>
</file>